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2" r:id="rId1"/>
  </p:sldMasterIdLst>
  <p:notesMasterIdLst>
    <p:notesMasterId r:id="rId62"/>
  </p:notesMasterIdLst>
  <p:handoutMasterIdLst>
    <p:handoutMasterId r:id="rId63"/>
  </p:handoutMasterIdLst>
  <p:sldIdLst>
    <p:sldId id="316" r:id="rId2"/>
    <p:sldId id="592" r:id="rId3"/>
    <p:sldId id="580" r:id="rId4"/>
    <p:sldId id="483" r:id="rId5"/>
    <p:sldId id="842" r:id="rId6"/>
    <p:sldId id="773" r:id="rId7"/>
    <p:sldId id="833" r:id="rId8"/>
    <p:sldId id="836" r:id="rId9"/>
    <p:sldId id="837" r:id="rId10"/>
    <p:sldId id="838" r:id="rId11"/>
    <p:sldId id="839" r:id="rId12"/>
    <p:sldId id="843" r:id="rId13"/>
    <p:sldId id="840" r:id="rId14"/>
    <p:sldId id="844" r:id="rId15"/>
    <p:sldId id="845" r:id="rId16"/>
    <p:sldId id="835" r:id="rId17"/>
    <p:sldId id="774" r:id="rId18"/>
    <p:sldId id="776" r:id="rId19"/>
    <p:sldId id="832" r:id="rId20"/>
    <p:sldId id="761" r:id="rId21"/>
    <p:sldId id="762" r:id="rId22"/>
    <p:sldId id="763" r:id="rId23"/>
    <p:sldId id="767" r:id="rId24"/>
    <p:sldId id="771" r:id="rId25"/>
    <p:sldId id="791" r:id="rId26"/>
    <p:sldId id="827" r:id="rId27"/>
    <p:sldId id="795" r:id="rId28"/>
    <p:sldId id="796" r:id="rId29"/>
    <p:sldId id="654" r:id="rId30"/>
    <p:sldId id="825" r:id="rId31"/>
    <p:sldId id="826" r:id="rId32"/>
    <p:sldId id="723" r:id="rId33"/>
    <p:sldId id="734" r:id="rId34"/>
    <p:sldId id="736" r:id="rId35"/>
    <p:sldId id="737" r:id="rId36"/>
    <p:sldId id="738" r:id="rId37"/>
    <p:sldId id="743" r:id="rId38"/>
    <p:sldId id="745" r:id="rId39"/>
    <p:sldId id="753" r:id="rId40"/>
    <p:sldId id="746" r:id="rId41"/>
    <p:sldId id="757" r:id="rId42"/>
    <p:sldId id="759" r:id="rId43"/>
    <p:sldId id="760" r:id="rId44"/>
    <p:sldId id="705" r:id="rId45"/>
    <p:sldId id="707" r:id="rId46"/>
    <p:sldId id="708" r:id="rId47"/>
    <p:sldId id="709" r:id="rId48"/>
    <p:sldId id="711" r:id="rId49"/>
    <p:sldId id="805" r:id="rId50"/>
    <p:sldId id="800" r:id="rId51"/>
    <p:sldId id="823" r:id="rId52"/>
    <p:sldId id="829" r:id="rId53"/>
    <p:sldId id="830" r:id="rId54"/>
    <p:sldId id="831" r:id="rId55"/>
    <p:sldId id="817" r:id="rId56"/>
    <p:sldId id="819" r:id="rId57"/>
    <p:sldId id="820" r:id="rId58"/>
    <p:sldId id="822" r:id="rId59"/>
    <p:sldId id="606" r:id="rId60"/>
    <p:sldId id="323" r:id="rId61"/>
  </p:sldIdLst>
  <p:sldSz cx="14630400" cy="8229600"/>
  <p:notesSz cx="6858000" cy="9144000"/>
  <p:defaultTextStyle>
    <a:defPPr>
      <a:defRPr lang="en-US"/>
    </a:defPPr>
    <a:lvl1pPr marL="0" algn="l" defTabSz="1097280" rtl="0" eaLnBrk="1" latinLnBrk="0" hangingPunct="1">
      <a:defRPr sz="2200" kern="1200">
        <a:solidFill>
          <a:schemeClr val="tx1"/>
        </a:solidFill>
        <a:latin typeface="+mn-lt"/>
        <a:ea typeface="+mn-ea"/>
        <a:cs typeface="+mn-cs"/>
      </a:defRPr>
    </a:lvl1pPr>
    <a:lvl2pPr marL="548640" algn="l" defTabSz="1097280" rtl="0" eaLnBrk="1" latinLnBrk="0" hangingPunct="1">
      <a:defRPr sz="2200" kern="1200">
        <a:solidFill>
          <a:schemeClr val="tx1"/>
        </a:solidFill>
        <a:latin typeface="+mn-lt"/>
        <a:ea typeface="+mn-ea"/>
        <a:cs typeface="+mn-cs"/>
      </a:defRPr>
    </a:lvl2pPr>
    <a:lvl3pPr marL="1097280" algn="l" defTabSz="1097280" rtl="0" eaLnBrk="1" latinLnBrk="0" hangingPunct="1">
      <a:defRPr sz="2200" kern="1200">
        <a:solidFill>
          <a:schemeClr val="tx1"/>
        </a:solidFill>
        <a:latin typeface="+mn-lt"/>
        <a:ea typeface="+mn-ea"/>
        <a:cs typeface="+mn-cs"/>
      </a:defRPr>
    </a:lvl3pPr>
    <a:lvl4pPr marL="1645920" algn="l" defTabSz="1097280" rtl="0" eaLnBrk="1" latinLnBrk="0" hangingPunct="1">
      <a:defRPr sz="2200" kern="1200">
        <a:solidFill>
          <a:schemeClr val="tx1"/>
        </a:solidFill>
        <a:latin typeface="+mn-lt"/>
        <a:ea typeface="+mn-ea"/>
        <a:cs typeface="+mn-cs"/>
      </a:defRPr>
    </a:lvl4pPr>
    <a:lvl5pPr marL="2194560" algn="l" defTabSz="1097280" rtl="0" eaLnBrk="1" latinLnBrk="0" hangingPunct="1">
      <a:defRPr sz="2200" kern="1200">
        <a:solidFill>
          <a:schemeClr val="tx1"/>
        </a:solidFill>
        <a:latin typeface="+mn-lt"/>
        <a:ea typeface="+mn-ea"/>
        <a:cs typeface="+mn-cs"/>
      </a:defRPr>
    </a:lvl5pPr>
    <a:lvl6pPr marL="2743200" algn="l" defTabSz="1097280" rtl="0" eaLnBrk="1" latinLnBrk="0" hangingPunct="1">
      <a:defRPr sz="2200" kern="1200">
        <a:solidFill>
          <a:schemeClr val="tx1"/>
        </a:solidFill>
        <a:latin typeface="+mn-lt"/>
        <a:ea typeface="+mn-ea"/>
        <a:cs typeface="+mn-cs"/>
      </a:defRPr>
    </a:lvl6pPr>
    <a:lvl7pPr marL="3291840" algn="l" defTabSz="1097280" rtl="0" eaLnBrk="1" latinLnBrk="0" hangingPunct="1">
      <a:defRPr sz="2200" kern="1200">
        <a:solidFill>
          <a:schemeClr val="tx1"/>
        </a:solidFill>
        <a:latin typeface="+mn-lt"/>
        <a:ea typeface="+mn-ea"/>
        <a:cs typeface="+mn-cs"/>
      </a:defRPr>
    </a:lvl7pPr>
    <a:lvl8pPr marL="3840480" algn="l" defTabSz="1097280" rtl="0" eaLnBrk="1" latinLnBrk="0" hangingPunct="1">
      <a:defRPr sz="2200" kern="1200">
        <a:solidFill>
          <a:schemeClr val="tx1"/>
        </a:solidFill>
        <a:latin typeface="+mn-lt"/>
        <a:ea typeface="+mn-ea"/>
        <a:cs typeface="+mn-cs"/>
      </a:defRPr>
    </a:lvl8pPr>
    <a:lvl9pPr marL="4389120" algn="l" defTabSz="1097280" rtl="0" eaLnBrk="1" latinLnBrk="0" hangingPunct="1">
      <a:defRPr sz="2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guide id="3" orient="horz" pos="2323">
          <p15:clr>
            <a:srgbClr val="A4A3A4"/>
          </p15:clr>
        </p15:guide>
        <p15:guide id="4" pos="6756">
          <p15:clr>
            <a:srgbClr val="A4A3A4"/>
          </p15:clr>
        </p15:guide>
        <p15:guide id="5" orient="horz" pos="3294">
          <p15:clr>
            <a:srgbClr val="A4A3A4"/>
          </p15:clr>
        </p15:guide>
        <p15:guide id="6" orient="horz" pos="2465">
          <p15:clr>
            <a:srgbClr val="A4A3A4"/>
          </p15:clr>
        </p15:guide>
        <p15:guide id="7" pos="248">
          <p15:clr>
            <a:srgbClr val="A4A3A4"/>
          </p15:clr>
        </p15:guide>
        <p15:guide id="8" pos="7573">
          <p15:clr>
            <a:srgbClr val="A4A3A4"/>
          </p15:clr>
        </p15:guide>
        <p15:guide id="9" pos="2751">
          <p15:clr>
            <a:srgbClr val="A4A3A4"/>
          </p15:clr>
        </p15:guide>
        <p15:guide id="10" orient="horz" pos="3503">
          <p15:clr>
            <a:srgbClr val="A4A3A4"/>
          </p15:clr>
        </p15:guide>
        <p15:guide id="1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allav Kulshreshtha"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00A"/>
    <a:srgbClr val="3FAE2A"/>
    <a:srgbClr val="DAD9D6"/>
    <a:srgbClr val="3B8640"/>
    <a:srgbClr val="818A8F"/>
    <a:srgbClr val="44697D"/>
    <a:srgbClr val="000000"/>
    <a:srgbClr val="1E1E1E"/>
    <a:srgbClr val="4EB139"/>
    <a:srgbClr val="E0E7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42" autoAdjust="0"/>
    <p:restoredTop sz="70875" autoAdjust="0"/>
  </p:normalViewPr>
  <p:slideViewPr>
    <p:cSldViewPr snapToGrid="0" snapToObjects="1">
      <p:cViewPr>
        <p:scale>
          <a:sx n="94" d="100"/>
          <a:sy n="94" d="100"/>
        </p:scale>
        <p:origin x="2752" y="152"/>
      </p:cViewPr>
      <p:guideLst>
        <p:guide orient="horz" pos="2160"/>
        <p:guide pos="3840"/>
        <p:guide orient="horz" pos="2323"/>
        <p:guide pos="6756"/>
        <p:guide orient="horz" pos="3294"/>
        <p:guide orient="horz" pos="2465"/>
        <p:guide pos="248"/>
        <p:guide pos="7573"/>
        <p:guide pos="2751"/>
        <p:guide orient="horz" pos="3503"/>
        <p:guide/>
      </p:guideLst>
    </p:cSldViewPr>
  </p:slideViewPr>
  <p:outlineViewPr>
    <p:cViewPr>
      <p:scale>
        <a:sx n="33" d="100"/>
        <a:sy n="33" d="100"/>
      </p:scale>
      <p:origin x="0" y="3432"/>
    </p:cViewPr>
  </p:outlineViewPr>
  <p:notesTextViewPr>
    <p:cViewPr>
      <p:scale>
        <a:sx n="3" d="2"/>
        <a:sy n="3" d="2"/>
      </p:scale>
      <p:origin x="0" y="0"/>
    </p:cViewPr>
  </p:notesTextViewPr>
  <p:sorterViewPr>
    <p:cViewPr>
      <p:scale>
        <a:sx n="95" d="100"/>
        <a:sy n="95" d="100"/>
      </p:scale>
      <p:origin x="0" y="1424"/>
    </p:cViewPr>
  </p:sorterViewPr>
  <p:notesViewPr>
    <p:cSldViewPr>
      <p:cViewPr>
        <p:scale>
          <a:sx n="205" d="100"/>
          <a:sy n="205" d="100"/>
        </p:scale>
        <p:origin x="-2232" y="3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commentAuthors" Target="commentAuthors.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240642" y="8839200"/>
            <a:ext cx="2654958" cy="184666"/>
          </a:xfrm>
          <a:prstGeom prst="rect">
            <a:avLst/>
          </a:prstGeom>
        </p:spPr>
        <p:txBody>
          <a:bodyPr vert="horz" wrap="none" lIns="0" tIns="0" rIns="0" bIns="0" rtlCol="0" anchor="b">
            <a:spAutoFit/>
          </a:bodyPr>
          <a:lstStyle>
            <a:lvl1pPr algn="l">
              <a:defRPr sz="1200"/>
            </a:lvl1pPr>
          </a:lstStyle>
          <a:p>
            <a:r>
              <a:rPr lang="en-US" dirty="0"/>
              <a:t>Hortonworks: Powering the Future of Data</a:t>
            </a:r>
          </a:p>
        </p:txBody>
      </p:sp>
      <p:sp>
        <p:nvSpPr>
          <p:cNvPr id="5" name="Slide Number Placeholder 4"/>
          <p:cNvSpPr>
            <a:spLocks noGrp="1"/>
          </p:cNvSpPr>
          <p:nvPr>
            <p:ph type="sldNum" sz="quarter" idx="3"/>
          </p:nvPr>
        </p:nvSpPr>
        <p:spPr>
          <a:xfrm>
            <a:off x="6400800" y="8839200"/>
            <a:ext cx="182742" cy="184666"/>
          </a:xfrm>
          <a:prstGeom prst="rect">
            <a:avLst/>
          </a:prstGeom>
        </p:spPr>
        <p:txBody>
          <a:bodyPr vert="horz" wrap="none" lIns="0" tIns="0" rIns="0" bIns="0" rtlCol="0" anchor="b">
            <a:spAutoFit/>
          </a:bodyPr>
          <a:lstStyle>
            <a:lvl1pPr algn="r">
              <a:defRPr sz="1200"/>
            </a:lvl1pPr>
          </a:lstStyle>
          <a:p>
            <a:fld id="{D2BAC82F-8FB2-4738-860E-463491E56E73}" type="slidenum">
              <a:rPr lang="en-US" smtClean="0"/>
              <a:t>‹#›</a:t>
            </a:fld>
            <a:endParaRPr lang="en-US" dirty="0"/>
          </a:p>
        </p:txBody>
      </p:sp>
    </p:spTree>
    <p:extLst>
      <p:ext uri="{BB962C8B-B14F-4D97-AF65-F5344CB8AC3E}">
        <p14:creationId xmlns:p14="http://schemas.microsoft.com/office/powerpoint/2010/main" val="325788815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691738"/>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037610"/>
            <a:ext cx="5486400" cy="4429496"/>
          </a:xfrm>
          <a:prstGeom prst="rect">
            <a:avLst/>
          </a:prstGeom>
        </p:spPr>
        <p:txBody>
          <a:bodyPr vert="horz" lIns="91440" tIns="45720" rIns="91440" bIns="45720" rtlCol="0"/>
          <a:lstStyle/>
          <a:p>
            <a:pPr lvl="0"/>
            <a:r>
              <a:rPr lang="en-US" dirty="0"/>
              <a:t>Click to edit Master text styles</a:t>
            </a:r>
          </a:p>
          <a:p>
            <a:pPr lvl="1"/>
            <a:r>
              <a:rPr lang="en-US" dirty="0"/>
              <a:t>Second level</a:t>
            </a:r>
          </a:p>
        </p:txBody>
      </p:sp>
      <p:sp>
        <p:nvSpPr>
          <p:cNvPr id="6" name="Footer Placeholder 5"/>
          <p:cNvSpPr>
            <a:spLocks noGrp="1"/>
          </p:cNvSpPr>
          <p:nvPr>
            <p:ph type="ftr" sz="quarter" idx="4"/>
          </p:nvPr>
        </p:nvSpPr>
        <p:spPr>
          <a:xfrm>
            <a:off x="240642" y="8839200"/>
            <a:ext cx="2654958" cy="184666"/>
          </a:xfrm>
          <a:prstGeom prst="rect">
            <a:avLst/>
          </a:prstGeom>
        </p:spPr>
        <p:txBody>
          <a:bodyPr vert="horz" wrap="none" lIns="0" tIns="0" rIns="0" bIns="0" rtlCol="0" anchor="b">
            <a:spAutoFit/>
          </a:bodyPr>
          <a:lstStyle>
            <a:lvl1pPr algn="l">
              <a:defRPr sz="1200"/>
            </a:lvl1pPr>
          </a:lstStyle>
          <a:p>
            <a:r>
              <a:rPr lang="en-US" dirty="0"/>
              <a:t>Hortonworks: Powering the Future of Data</a:t>
            </a:r>
          </a:p>
        </p:txBody>
      </p:sp>
      <p:sp>
        <p:nvSpPr>
          <p:cNvPr id="7" name="Slide Number Placeholder 6"/>
          <p:cNvSpPr>
            <a:spLocks noGrp="1"/>
          </p:cNvSpPr>
          <p:nvPr>
            <p:ph type="sldNum" sz="quarter" idx="5"/>
          </p:nvPr>
        </p:nvSpPr>
        <p:spPr>
          <a:xfrm>
            <a:off x="6400800" y="8839200"/>
            <a:ext cx="182742" cy="184666"/>
          </a:xfrm>
          <a:prstGeom prst="rect">
            <a:avLst/>
          </a:prstGeom>
        </p:spPr>
        <p:txBody>
          <a:bodyPr vert="horz" wrap="none" lIns="0" tIns="0" rIns="0" bIns="0" rtlCol="0" anchor="b">
            <a:spAutoFit/>
          </a:bodyPr>
          <a:lstStyle>
            <a:lvl1pPr algn="r">
              <a:defRPr sz="1200"/>
            </a:lvl1pPr>
          </a:lstStyle>
          <a:p>
            <a:fld id="{65F8852D-A642-44AF-93F0-4A3BD6E66CA8}" type="slidenum">
              <a:rPr lang="en-US" smtClean="0"/>
              <a:pPr/>
              <a:t>‹#›</a:t>
            </a:fld>
            <a:endParaRPr lang="en-US" dirty="0"/>
          </a:p>
        </p:txBody>
      </p:sp>
    </p:spTree>
    <p:extLst>
      <p:ext uri="{BB962C8B-B14F-4D97-AF65-F5344CB8AC3E}">
        <p14:creationId xmlns:p14="http://schemas.microsoft.com/office/powerpoint/2010/main" val="3792295113"/>
      </p:ext>
    </p:extLst>
  </p:cSld>
  <p:clrMap bg1="lt1" tx1="dk1" bg2="lt2" tx2="dk2" accent1="accent1" accent2="accent2" accent3="accent3" accent4="accent4" accent5="accent5" accent6="accent6" hlink="hlink" folHlink="folHlink"/>
  <p:hf hdr="0" dt="0"/>
  <p:notesStyle>
    <a:lvl1pPr marL="176213" indent="-176213" algn="l" defTabSz="1097280" rtl="0" eaLnBrk="1" latinLnBrk="0" hangingPunct="1">
      <a:buFont typeface="Arial" pitchFamily="34" charset="0"/>
      <a:buChar char="•"/>
      <a:defRPr sz="1400" kern="1200">
        <a:solidFill>
          <a:schemeClr val="tx1"/>
        </a:solidFill>
        <a:latin typeface="+mn-lt"/>
        <a:ea typeface="+mn-ea"/>
        <a:cs typeface="+mn-cs"/>
      </a:defRPr>
    </a:lvl1pPr>
    <a:lvl2pPr marL="396875" indent="-220663" algn="l" defTabSz="1097280" rtl="0" eaLnBrk="1" latinLnBrk="0" hangingPunct="1">
      <a:buFont typeface="Calibri" pitchFamily="34" charset="0"/>
      <a:buChar char="‒"/>
      <a:defRPr sz="1400" kern="1200">
        <a:solidFill>
          <a:schemeClr val="tx1"/>
        </a:solidFill>
        <a:latin typeface="+mn-lt"/>
        <a:ea typeface="+mn-ea"/>
        <a:cs typeface="+mn-cs"/>
      </a:defRPr>
    </a:lvl2pPr>
    <a:lvl3pPr marL="285750" indent="-285750" algn="l" defTabSz="1097280" rtl="0" eaLnBrk="1" latinLnBrk="0" hangingPunct="1">
      <a:buFont typeface="Arial" pitchFamily="34" charset="0"/>
      <a:buChar char="•"/>
      <a:defRPr sz="1400" kern="1200">
        <a:solidFill>
          <a:schemeClr val="tx1"/>
        </a:solidFill>
        <a:latin typeface="+mn-lt"/>
        <a:ea typeface="+mn-ea"/>
        <a:cs typeface="+mn-cs"/>
      </a:defRPr>
    </a:lvl3pPr>
    <a:lvl4pPr marL="285750" indent="-285750" algn="l" defTabSz="1097280" rtl="0" eaLnBrk="1" latinLnBrk="0" hangingPunct="1">
      <a:buFont typeface="Arial" pitchFamily="34" charset="0"/>
      <a:buChar char="•"/>
      <a:defRPr sz="1400" kern="1200">
        <a:solidFill>
          <a:schemeClr val="tx1"/>
        </a:solidFill>
        <a:latin typeface="+mn-lt"/>
        <a:ea typeface="+mn-ea"/>
        <a:cs typeface="+mn-cs"/>
      </a:defRPr>
    </a:lvl4pPr>
    <a:lvl5pPr marL="285750" indent="-285750" algn="l" defTabSz="1097280" rtl="0" eaLnBrk="1" latinLnBrk="0" hangingPunct="1">
      <a:buFont typeface="Arial" pitchFamily="34" charset="0"/>
      <a:buChar char="•"/>
      <a:defRPr sz="1400" kern="1200">
        <a:solidFill>
          <a:schemeClr val="tx1"/>
        </a:solidFill>
        <a:latin typeface="+mn-lt"/>
        <a:ea typeface="+mn-ea"/>
        <a:cs typeface="+mn-cs"/>
      </a:defRPr>
    </a:lvl5pPr>
    <a:lvl6pPr marL="2743200" algn="l" defTabSz="1097280" rtl="0" eaLnBrk="1" latinLnBrk="0" hangingPunct="1">
      <a:defRPr sz="1400" kern="1200">
        <a:solidFill>
          <a:schemeClr val="tx1"/>
        </a:solidFill>
        <a:latin typeface="+mn-lt"/>
        <a:ea typeface="+mn-ea"/>
        <a:cs typeface="+mn-cs"/>
      </a:defRPr>
    </a:lvl6pPr>
    <a:lvl7pPr marL="3291840" algn="l" defTabSz="1097280" rtl="0" eaLnBrk="1" latinLnBrk="0" hangingPunct="1">
      <a:defRPr sz="1400" kern="1200">
        <a:solidFill>
          <a:schemeClr val="tx1"/>
        </a:solidFill>
        <a:latin typeface="+mn-lt"/>
        <a:ea typeface="+mn-ea"/>
        <a:cs typeface="+mn-cs"/>
      </a:defRPr>
    </a:lvl7pPr>
    <a:lvl8pPr marL="3840480" algn="l" defTabSz="1097280" rtl="0" eaLnBrk="1" latinLnBrk="0" hangingPunct="1">
      <a:defRPr sz="1400" kern="1200">
        <a:solidFill>
          <a:schemeClr val="tx1"/>
        </a:solidFill>
        <a:latin typeface="+mn-lt"/>
        <a:ea typeface="+mn-ea"/>
        <a:cs typeface="+mn-cs"/>
      </a:defRPr>
    </a:lvl8pPr>
    <a:lvl9pPr marL="4389120" algn="l" defTabSz="109728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a:xfrm>
            <a:off x="685800" y="692150"/>
            <a:ext cx="5486400" cy="3086100"/>
          </a:xfrm>
        </p:spPr>
      </p:sp>
      <p:sp>
        <p:nvSpPr>
          <p:cNvPr id="6" name="Notes Placeholder 5"/>
          <p:cNvSpPr>
            <a:spLocks noGrp="1"/>
          </p:cNvSpPr>
          <p:nvPr>
            <p:ph type="body" idx="1"/>
          </p:nvPr>
        </p:nvSpPr>
        <p:spPr/>
        <p:txBody>
          <a:bodyPr/>
          <a:lstStyle/>
          <a:p>
            <a:r>
              <a:rPr lang="en-US" dirty="0" smtClean="0"/>
              <a:t>Hello everyone.</a:t>
            </a:r>
            <a:r>
              <a:rPr lang="en-US" baseline="0" dirty="0" smtClean="0"/>
              <a:t> I am Nitiraj from Hortonworks. I am here with my colleague </a:t>
            </a:r>
            <a:r>
              <a:rPr lang="en-US" baseline="0" dirty="0" err="1" smtClean="0"/>
              <a:t>Pallav</a:t>
            </a:r>
            <a:r>
              <a:rPr lang="en-US" baseline="0" dirty="0" smtClean="0"/>
              <a:t>. We are here to give a presentation on “Apache </a:t>
            </a:r>
            <a:r>
              <a:rPr lang="en-US" baseline="0" dirty="0" err="1" smtClean="0"/>
              <a:t>Ambari</a:t>
            </a:r>
            <a:r>
              <a:rPr lang="en-US" baseline="0" dirty="0" smtClean="0"/>
              <a:t>”.</a:t>
            </a:r>
          </a:p>
          <a:p>
            <a:r>
              <a:rPr lang="en-US" baseline="0" dirty="0" smtClean="0"/>
              <a:t>Before I start a brief introduction about me. I have done </a:t>
            </a:r>
            <a:r>
              <a:rPr lang="en-US" baseline="0" dirty="0" err="1" smtClean="0"/>
              <a:t>B.tech</a:t>
            </a:r>
            <a:r>
              <a:rPr lang="en-US" baseline="0" dirty="0" smtClean="0"/>
              <a:t> and </a:t>
            </a:r>
            <a:r>
              <a:rPr lang="en-US" baseline="0" dirty="0" err="1" smtClean="0"/>
              <a:t>M.tech</a:t>
            </a:r>
            <a:r>
              <a:rPr lang="en-US" baseline="0" dirty="0" smtClean="0"/>
              <a:t> from IIT </a:t>
            </a:r>
            <a:r>
              <a:rPr lang="en-US" baseline="0" dirty="0" err="1" smtClean="0"/>
              <a:t>Roorkee</a:t>
            </a:r>
            <a:r>
              <a:rPr lang="en-US" baseline="0" dirty="0" smtClean="0"/>
              <a:t> and have been working with Hortonworks for last 2 years now.</a:t>
            </a:r>
          </a:p>
          <a:p>
            <a:r>
              <a:rPr lang="en-US" baseline="0" dirty="0" smtClean="0"/>
              <a:t>I am an Apache </a:t>
            </a:r>
            <a:r>
              <a:rPr lang="en-US" baseline="0" dirty="0" err="1" smtClean="0"/>
              <a:t>Ambari</a:t>
            </a:r>
            <a:r>
              <a:rPr lang="en-US" baseline="0" dirty="0" smtClean="0"/>
              <a:t> committer for more than a year now.</a:t>
            </a:r>
          </a:p>
          <a:p>
            <a:r>
              <a:rPr lang="en-US" baseline="0" dirty="0" smtClean="0"/>
              <a:t>So, let me through some quick questions first</a:t>
            </a:r>
            <a:r>
              <a:rPr lang="mr-IN" baseline="0" dirty="0" smtClean="0"/>
              <a:t>…</a:t>
            </a:r>
            <a:r>
              <a:rPr lang="en-US" baseline="0" dirty="0" smtClean="0"/>
              <a:t> </a:t>
            </a:r>
          </a:p>
          <a:p>
            <a:r>
              <a:rPr lang="en-US" baseline="0" dirty="0" smtClean="0"/>
              <a:t>How many of you have used </a:t>
            </a:r>
            <a:r>
              <a:rPr lang="en-US" baseline="0" dirty="0" err="1" smtClean="0"/>
              <a:t>hadoop</a:t>
            </a:r>
            <a:r>
              <a:rPr lang="en-US" baseline="0" dirty="0" smtClean="0"/>
              <a:t>?</a:t>
            </a:r>
          </a:p>
          <a:p>
            <a:r>
              <a:rPr lang="en-US" baseline="0" dirty="0" smtClean="0"/>
              <a:t>Ok great.</a:t>
            </a:r>
          </a:p>
          <a:p>
            <a:pPr marL="176213" marR="0" indent="-176213" algn="l" defTabSz="109728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How many of you have heard of </a:t>
            </a:r>
            <a:r>
              <a:rPr lang="en-US" baseline="0" dirty="0" err="1" smtClean="0"/>
              <a:t>Ambari</a:t>
            </a:r>
            <a:r>
              <a:rPr lang="en-US" baseline="0" dirty="0" smtClean="0"/>
              <a:t> before?</a:t>
            </a:r>
          </a:p>
          <a:p>
            <a:pPr marL="176213" marR="0" indent="-176213" algn="l" defTabSz="109728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Not bad </a:t>
            </a:r>
          </a:p>
          <a:p>
            <a:r>
              <a:rPr lang="en-US" baseline="0" dirty="0" smtClean="0"/>
              <a:t>How many of you have used </a:t>
            </a:r>
            <a:r>
              <a:rPr lang="en-US" baseline="0" dirty="0" err="1" smtClean="0"/>
              <a:t>Ambari</a:t>
            </a:r>
            <a:r>
              <a:rPr lang="en-US" baseline="0" dirty="0" smtClean="0"/>
              <a:t> before?</a:t>
            </a:r>
          </a:p>
          <a:p>
            <a:r>
              <a:rPr lang="en-US" baseline="0" dirty="0" smtClean="0"/>
              <a:t>Ok great .. </a:t>
            </a:r>
          </a:p>
          <a:p>
            <a:r>
              <a:rPr lang="en-US" baseline="0" dirty="0" smtClean="0"/>
              <a:t>My hope is that after this presentation, the next time you think of using </a:t>
            </a:r>
            <a:r>
              <a:rPr lang="en-US" baseline="0" dirty="0" err="1" smtClean="0"/>
              <a:t>hadoop</a:t>
            </a:r>
            <a:r>
              <a:rPr lang="en-US" baseline="0" dirty="0" smtClean="0"/>
              <a:t> you will think of doing it through </a:t>
            </a:r>
            <a:r>
              <a:rPr lang="en-US" baseline="0" dirty="0" err="1" smtClean="0"/>
              <a:t>Ambari</a:t>
            </a:r>
            <a:r>
              <a:rPr lang="en-US" baseline="0" dirty="0" smtClean="0"/>
              <a:t>.</a:t>
            </a:r>
          </a:p>
          <a:p>
            <a:endParaRPr lang="en-US" baseline="0" dirty="0" smtClean="0"/>
          </a:p>
        </p:txBody>
      </p:sp>
      <p:sp>
        <p:nvSpPr>
          <p:cNvPr id="7" name="Footer Placeholder 6"/>
          <p:cNvSpPr>
            <a:spLocks noGrp="1"/>
          </p:cNvSpPr>
          <p:nvPr>
            <p:ph type="ftr" sz="quarter" idx="10"/>
          </p:nvPr>
        </p:nvSpPr>
        <p:spPr/>
        <p:txBody>
          <a:bodyPr/>
          <a:lstStyle/>
          <a:p>
            <a:r>
              <a:rPr lang="en-US" dirty="0"/>
              <a:t>Hortonworks: Powering the Future of Data</a:t>
            </a:r>
          </a:p>
        </p:txBody>
      </p:sp>
      <p:sp>
        <p:nvSpPr>
          <p:cNvPr id="8" name="Slide Number Placeholder 7"/>
          <p:cNvSpPr>
            <a:spLocks noGrp="1"/>
          </p:cNvSpPr>
          <p:nvPr>
            <p:ph type="sldNum" sz="quarter" idx="11"/>
          </p:nvPr>
        </p:nvSpPr>
        <p:spPr/>
        <p:txBody>
          <a:bodyPr/>
          <a:lstStyle/>
          <a:p>
            <a:fld id="{65F8852D-A642-44AF-93F0-4A3BD6E66CA8}" type="slidenum">
              <a:rPr lang="en-US" smtClean="0"/>
              <a:pPr/>
              <a:t>1</a:t>
            </a:fld>
            <a:endParaRPr lang="en-US" dirty="0"/>
          </a:p>
        </p:txBody>
      </p:sp>
    </p:spTree>
    <p:extLst>
      <p:ext uri="{BB962C8B-B14F-4D97-AF65-F5344CB8AC3E}">
        <p14:creationId xmlns:p14="http://schemas.microsoft.com/office/powerpoint/2010/main" val="2902086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voila your cluster is ready. That</a:t>
            </a:r>
            <a:r>
              <a:rPr lang="mr-IN" dirty="0" smtClean="0"/>
              <a:t>’</a:t>
            </a:r>
            <a:r>
              <a:rPr lang="en-US" dirty="0" smtClean="0"/>
              <a:t>s</a:t>
            </a:r>
            <a:r>
              <a:rPr lang="en-US" baseline="0" dirty="0" smtClean="0"/>
              <a:t> it that</a:t>
            </a:r>
            <a:r>
              <a:rPr lang="mr-IN" baseline="0" dirty="0" smtClean="0"/>
              <a:t>’</a:t>
            </a:r>
            <a:r>
              <a:rPr lang="en-US" baseline="0" dirty="0" smtClean="0"/>
              <a:t>s all that is required to get your complete </a:t>
            </a:r>
            <a:r>
              <a:rPr lang="en-US" baseline="0" dirty="0" err="1" smtClean="0"/>
              <a:t>hadoop</a:t>
            </a:r>
            <a:r>
              <a:rPr lang="en-US" baseline="0" dirty="0" smtClean="0"/>
              <a:t> cluster up and running.</a:t>
            </a:r>
            <a:endParaRPr lang="en-US" dirty="0"/>
          </a:p>
        </p:txBody>
      </p:sp>
      <p:sp>
        <p:nvSpPr>
          <p:cNvPr id="4" name="Footer Placeholder 3"/>
          <p:cNvSpPr>
            <a:spLocks noGrp="1"/>
          </p:cNvSpPr>
          <p:nvPr>
            <p:ph type="ftr" sz="quarter" idx="10"/>
          </p:nvPr>
        </p:nvSpPr>
        <p:spPr/>
        <p:txBody>
          <a:bodyPr/>
          <a:lstStyle/>
          <a:p>
            <a:r>
              <a:rPr lang="en-US" smtClean="0"/>
              <a:t>Hortonworks: Powering the Future of Data</a:t>
            </a:r>
            <a:endParaRPr lang="en-US" dirty="0"/>
          </a:p>
        </p:txBody>
      </p:sp>
      <p:sp>
        <p:nvSpPr>
          <p:cNvPr id="5" name="Slide Number Placeholder 4"/>
          <p:cNvSpPr>
            <a:spLocks noGrp="1"/>
          </p:cNvSpPr>
          <p:nvPr>
            <p:ph type="sldNum" sz="quarter" idx="11"/>
          </p:nvPr>
        </p:nvSpPr>
        <p:spPr/>
        <p:txBody>
          <a:bodyPr/>
          <a:lstStyle/>
          <a:p>
            <a:fld id="{65F8852D-A642-44AF-93F0-4A3BD6E66CA8}" type="slidenum">
              <a:rPr lang="en-US" smtClean="0"/>
              <a:pPr/>
              <a:t>15</a:t>
            </a:fld>
            <a:endParaRPr lang="en-US" dirty="0"/>
          </a:p>
        </p:txBody>
      </p:sp>
    </p:spTree>
    <p:extLst>
      <p:ext uri="{BB962C8B-B14F-4D97-AF65-F5344CB8AC3E}">
        <p14:creationId xmlns:p14="http://schemas.microsoft.com/office/powerpoint/2010/main" val="1651672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16</a:t>
            </a:fld>
            <a:endParaRPr lang="en-US"/>
          </a:p>
        </p:txBody>
      </p:sp>
    </p:spTree>
    <p:extLst>
      <p:ext uri="{BB962C8B-B14F-4D97-AF65-F5344CB8AC3E}">
        <p14:creationId xmlns:p14="http://schemas.microsoft.com/office/powerpoint/2010/main" val="1712370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pPr marL="548640" indent="-548640">
              <a:buFont typeface="+mj-lt"/>
              <a:buAutoNum type="arabicPeriod"/>
            </a:pPr>
            <a:r>
              <a:rPr lang="en-US" dirty="0" smtClean="0"/>
              <a:t>Metric Monitors send system-level metrics to Collector</a:t>
            </a:r>
          </a:p>
          <a:p>
            <a:pPr marL="548640" indent="-548640">
              <a:buFont typeface="+mj-lt"/>
              <a:buAutoNum type="arabicPeriod"/>
            </a:pPr>
            <a:r>
              <a:rPr lang="en-US" dirty="0" smtClean="0"/>
              <a:t>Sinks send Hadoop-level metrics to Collector</a:t>
            </a:r>
          </a:p>
          <a:p>
            <a:pPr marL="548640" indent="-548640">
              <a:buFont typeface="+mj-lt"/>
              <a:buAutoNum type="arabicPeriod"/>
            </a:pPr>
            <a:r>
              <a:rPr lang="en-US" dirty="0" smtClean="0"/>
              <a:t>Metrics Collector service stores and aggregates metrics</a:t>
            </a:r>
          </a:p>
          <a:p>
            <a:pPr marL="548640" indent="-548640">
              <a:buFont typeface="+mj-lt"/>
              <a:buAutoNum type="arabicPeriod"/>
            </a:pPr>
            <a:r>
              <a:rPr lang="en-US" dirty="0" err="1" smtClean="0"/>
              <a:t>Ambari</a:t>
            </a:r>
            <a:r>
              <a:rPr lang="en-US" dirty="0" smtClean="0"/>
              <a:t> exposes REST API for metrics retrieval</a:t>
            </a:r>
          </a:p>
        </p:txBody>
      </p:sp>
      <p:sp>
        <p:nvSpPr>
          <p:cNvPr id="4" name="Slide Number Placeholder 3"/>
          <p:cNvSpPr>
            <a:spLocks noGrp="1"/>
          </p:cNvSpPr>
          <p:nvPr>
            <p:ph type="sldNum" sz="quarter" idx="10"/>
          </p:nvPr>
        </p:nvSpPr>
        <p:spPr/>
        <p:txBody>
          <a:bodyPr/>
          <a:lstStyle/>
          <a:p>
            <a:fld id="{2C1E8096-F329-7647-8BCC-856D6F856EB3}" type="slidenum">
              <a:rPr lang="en-US" smtClean="0"/>
              <a:pPr/>
              <a:t>17</a:t>
            </a:fld>
            <a:endParaRPr lang="en-US"/>
          </a:p>
        </p:txBody>
      </p:sp>
    </p:spTree>
    <p:extLst>
      <p:ext uri="{BB962C8B-B14F-4D97-AF65-F5344CB8AC3E}">
        <p14:creationId xmlns:p14="http://schemas.microsoft.com/office/powerpoint/2010/main" val="1979429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20</a:t>
            </a:fld>
            <a:endParaRPr lang="en-US"/>
          </a:p>
        </p:txBody>
      </p:sp>
    </p:spTree>
    <p:extLst>
      <p:ext uri="{BB962C8B-B14F-4D97-AF65-F5344CB8AC3E}">
        <p14:creationId xmlns:p14="http://schemas.microsoft.com/office/powerpoint/2010/main" val="1392930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pPr marL="411480" indent="-411480">
              <a:buFont typeface="Arial"/>
              <a:buChar char="•"/>
            </a:pPr>
            <a:r>
              <a:rPr lang="en-US" b="1" dirty="0" smtClean="0"/>
              <a:t>What: Create and manage multiple notification targets</a:t>
            </a:r>
          </a:p>
          <a:p>
            <a:pPr marL="411480" lvl="1" indent="-411480">
              <a:buFont typeface="Arial"/>
              <a:buChar char="•"/>
            </a:pPr>
            <a:r>
              <a:rPr lang="en-US" dirty="0" smtClean="0"/>
              <a:t>Control who gets notified when</a:t>
            </a:r>
          </a:p>
          <a:p>
            <a:pPr marL="411480" indent="-411480">
              <a:buFont typeface="Arial"/>
              <a:buChar char="•"/>
            </a:pPr>
            <a:r>
              <a:rPr lang="en-US" b="1" dirty="0" smtClean="0"/>
              <a:t>Why: Filter by severity</a:t>
            </a:r>
          </a:p>
          <a:p>
            <a:pPr marL="411480" lvl="1" indent="-411480">
              <a:buFont typeface="Arial"/>
              <a:buChar char="•"/>
            </a:pPr>
            <a:r>
              <a:rPr lang="en-US" dirty="0" smtClean="0"/>
              <a:t>Send only certain notifications to certain targets based on severity</a:t>
            </a:r>
          </a:p>
          <a:p>
            <a:pPr marL="411480" indent="-411480">
              <a:buFont typeface="Arial"/>
              <a:buChar char="•"/>
            </a:pPr>
            <a:r>
              <a:rPr lang="en-US" b="1" dirty="0" smtClean="0"/>
              <a:t>How: Control dispatch method</a:t>
            </a:r>
          </a:p>
          <a:p>
            <a:pPr marL="411480" lvl="1" indent="-411480">
              <a:buFont typeface="Arial"/>
              <a:buChar char="•"/>
            </a:pPr>
            <a:r>
              <a:rPr lang="en-US" dirty="0" smtClean="0"/>
              <a:t>Support for EMAIL + SNMP</a:t>
            </a:r>
          </a:p>
        </p:txBody>
      </p:sp>
      <p:sp>
        <p:nvSpPr>
          <p:cNvPr id="4" name="Footer Placeholder 3"/>
          <p:cNvSpPr>
            <a:spLocks noGrp="1"/>
          </p:cNvSpPr>
          <p:nvPr>
            <p:ph type="ftr" sz="quarter" idx="10"/>
          </p:nvPr>
        </p:nvSpPr>
        <p:spPr/>
        <p:txBody>
          <a:bodyPr/>
          <a:lstStyle/>
          <a:p>
            <a:r>
              <a:rPr lang="en-US" smtClean="0"/>
              <a:t>Hortonworks: Powering the Future of Data</a:t>
            </a:r>
            <a:endParaRPr lang="en-US" dirty="0"/>
          </a:p>
        </p:txBody>
      </p:sp>
      <p:sp>
        <p:nvSpPr>
          <p:cNvPr id="5" name="Slide Number Placeholder 4"/>
          <p:cNvSpPr>
            <a:spLocks noGrp="1"/>
          </p:cNvSpPr>
          <p:nvPr>
            <p:ph type="sldNum" sz="quarter" idx="11"/>
          </p:nvPr>
        </p:nvSpPr>
        <p:spPr/>
        <p:txBody>
          <a:bodyPr/>
          <a:lstStyle/>
          <a:p>
            <a:fld id="{65F8852D-A642-44AF-93F0-4A3BD6E66CA8}" type="slidenum">
              <a:rPr lang="en-US" smtClean="0"/>
              <a:pPr/>
              <a:t>22</a:t>
            </a:fld>
            <a:endParaRPr lang="en-US" dirty="0"/>
          </a:p>
        </p:txBody>
      </p:sp>
    </p:spTree>
    <p:extLst>
      <p:ext uri="{BB962C8B-B14F-4D97-AF65-F5344CB8AC3E}">
        <p14:creationId xmlns:p14="http://schemas.microsoft.com/office/powerpoint/2010/main" val="4291885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r>
              <a:rPr lang="en-US" dirty="0" smtClean="0"/>
              <a:t>This</a:t>
            </a:r>
            <a:r>
              <a:rPr lang="en-US" baseline="0" dirty="0" smtClean="0"/>
              <a:t> shows in a nutshell how alerting mechanism works. </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24</a:t>
            </a:fld>
            <a:endParaRPr lang="en-US"/>
          </a:p>
        </p:txBody>
      </p:sp>
    </p:spTree>
    <p:extLst>
      <p:ext uri="{BB962C8B-B14F-4D97-AF65-F5344CB8AC3E}">
        <p14:creationId xmlns:p14="http://schemas.microsoft.com/office/powerpoint/2010/main" val="1751581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r>
              <a:rPr lang="en-US" dirty="0" smtClean="0"/>
              <a:t>This is one of</a:t>
            </a:r>
            <a:r>
              <a:rPr lang="en-US" baseline="0" dirty="0" smtClean="0"/>
              <a:t> most loved feature of </a:t>
            </a:r>
            <a:r>
              <a:rPr lang="en-US" baseline="0" dirty="0" err="1" smtClean="0"/>
              <a:t>ambari</a:t>
            </a:r>
            <a:r>
              <a:rPr lang="en-US" baseline="0" dirty="0" smtClean="0"/>
              <a:t>.</a:t>
            </a:r>
          </a:p>
          <a:p>
            <a:r>
              <a:rPr lang="en-US" baseline="0" dirty="0" smtClean="0"/>
              <a:t>So you saw how easy it is to create </a:t>
            </a:r>
            <a:r>
              <a:rPr lang="en-US" baseline="0" dirty="0" err="1" smtClean="0"/>
              <a:t>hadoop</a:t>
            </a:r>
            <a:r>
              <a:rPr lang="en-US" baseline="0" dirty="0" smtClean="0"/>
              <a:t> cluster with </a:t>
            </a:r>
            <a:r>
              <a:rPr lang="en-US" baseline="0" dirty="0" err="1" smtClean="0"/>
              <a:t>ambari</a:t>
            </a:r>
            <a:r>
              <a:rPr lang="en-US" baseline="0" dirty="0" smtClean="0"/>
              <a:t>.</a:t>
            </a:r>
          </a:p>
          <a:p>
            <a:r>
              <a:rPr lang="en-US" baseline="0" dirty="0" smtClean="0"/>
              <a:t>What is easier? .. To create the same or I should say similar cluster again !! .</a:t>
            </a: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25</a:t>
            </a:fld>
            <a:endParaRPr lang="en-US"/>
          </a:p>
        </p:txBody>
      </p:sp>
    </p:spTree>
    <p:extLst>
      <p:ext uri="{BB962C8B-B14F-4D97-AF65-F5344CB8AC3E}">
        <p14:creationId xmlns:p14="http://schemas.microsoft.com/office/powerpoint/2010/main" val="255166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r>
              <a:rPr lang="en-US" dirty="0" smtClean="0"/>
              <a:t>Ok</a:t>
            </a:r>
            <a:r>
              <a:rPr lang="en-US" baseline="0" dirty="0" smtClean="0"/>
              <a:t> a couple of terms here but I am not going to bore you with that.</a:t>
            </a:r>
          </a:p>
          <a:p>
            <a:r>
              <a:rPr lang="en-US" baseline="0" dirty="0" smtClean="0"/>
              <a:t>What happens is very simple. You issue one GET call to </a:t>
            </a:r>
            <a:r>
              <a:rPr lang="en-US" baseline="0" dirty="0" err="1" smtClean="0"/>
              <a:t>Ambari</a:t>
            </a:r>
            <a:r>
              <a:rPr lang="mr-IN" baseline="0" dirty="0" smtClean="0"/>
              <a:t>…</a:t>
            </a:r>
            <a:r>
              <a:rPr lang="en-US" baseline="0" dirty="0" smtClean="0"/>
              <a:t> it returns you the definition of current cluster in the form of a </a:t>
            </a:r>
            <a:r>
              <a:rPr lang="en-US" baseline="0" dirty="0" err="1" smtClean="0"/>
              <a:t>json</a:t>
            </a:r>
            <a:r>
              <a:rPr lang="en-US" baseline="0" dirty="0" smtClean="0"/>
              <a:t>.</a:t>
            </a:r>
          </a:p>
          <a:p>
            <a:r>
              <a:rPr lang="en-US" baseline="0" dirty="0" smtClean="0"/>
              <a:t>You define another </a:t>
            </a:r>
            <a:r>
              <a:rPr lang="en-US" baseline="0" dirty="0" err="1" smtClean="0"/>
              <a:t>json</a:t>
            </a:r>
            <a:r>
              <a:rPr lang="en-US" baseline="0" dirty="0" smtClean="0"/>
              <a:t> with the host names </a:t>
            </a:r>
            <a:r>
              <a:rPr lang="en-US" baseline="0" dirty="0" err="1" smtClean="0"/>
              <a:t>etc</a:t>
            </a:r>
            <a:r>
              <a:rPr lang="en-US" baseline="0" dirty="0" smtClean="0"/>
              <a:t> and give these two in a POST calls to another </a:t>
            </a:r>
            <a:r>
              <a:rPr lang="en-US" baseline="0" dirty="0" err="1" smtClean="0"/>
              <a:t>Ambari</a:t>
            </a:r>
            <a:r>
              <a:rPr lang="en-US" baseline="0" dirty="0" smtClean="0"/>
              <a:t> which creates the complete cluster with out any more manual intervention.</a:t>
            </a: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26</a:t>
            </a:fld>
            <a:endParaRPr lang="en-US"/>
          </a:p>
        </p:txBody>
      </p:sp>
    </p:spTree>
    <p:extLst>
      <p:ext uri="{BB962C8B-B14F-4D97-AF65-F5344CB8AC3E}">
        <p14:creationId xmlns:p14="http://schemas.microsoft.com/office/powerpoint/2010/main" val="1824262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27</a:t>
            </a:fld>
            <a:endParaRPr lang="en-US"/>
          </a:p>
        </p:txBody>
      </p:sp>
    </p:spTree>
    <p:extLst>
      <p:ext uri="{BB962C8B-B14F-4D97-AF65-F5344CB8AC3E}">
        <p14:creationId xmlns:p14="http://schemas.microsoft.com/office/powerpoint/2010/main" val="1006326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28</a:t>
            </a:fld>
            <a:endParaRPr lang="en-US" dirty="0"/>
          </a:p>
        </p:txBody>
      </p:sp>
    </p:spTree>
    <p:extLst>
      <p:ext uri="{BB962C8B-B14F-4D97-AF65-F5344CB8AC3E}">
        <p14:creationId xmlns:p14="http://schemas.microsoft.com/office/powerpoint/2010/main" val="607849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Ambari</a:t>
            </a:r>
            <a:r>
              <a:rPr lang="en-US" dirty="0" smtClean="0"/>
              <a:t> is a great </a:t>
            </a:r>
            <a:r>
              <a:rPr lang="en-US" dirty="0" err="1" smtClean="0"/>
              <a:t>opensource</a:t>
            </a:r>
            <a:r>
              <a:rPr lang="en-US" dirty="0" smtClean="0"/>
              <a:t> software</a:t>
            </a:r>
            <a:r>
              <a:rPr lang="en-US" baseline="0" dirty="0" smtClean="0"/>
              <a:t> to do almost everything that you need to do with </a:t>
            </a:r>
            <a:r>
              <a:rPr lang="en-US" baseline="0" dirty="0" err="1" smtClean="0"/>
              <a:t>hadoop</a:t>
            </a:r>
            <a:r>
              <a:rPr lang="en-US" baseline="0" dirty="0" smtClean="0"/>
              <a:t>. Ok </a:t>
            </a:r>
            <a:r>
              <a:rPr lang="en-US" baseline="0" dirty="0" err="1" smtClean="0"/>
              <a:t>atleast</a:t>
            </a:r>
            <a:r>
              <a:rPr lang="en-US" baseline="0" dirty="0" smtClean="0"/>
              <a:t> this is where we are heading.</a:t>
            </a:r>
          </a:p>
          <a:p>
            <a:r>
              <a:rPr lang="en-US" baseline="0" dirty="0" smtClean="0"/>
              <a:t>Using </a:t>
            </a:r>
            <a:r>
              <a:rPr lang="en-US" baseline="0" dirty="0" err="1" smtClean="0"/>
              <a:t>ambari</a:t>
            </a:r>
            <a:r>
              <a:rPr lang="en-US" baseline="0" dirty="0" smtClean="0"/>
              <a:t> you can install and remove </a:t>
            </a:r>
            <a:r>
              <a:rPr lang="en-US" baseline="0" dirty="0" err="1" smtClean="0"/>
              <a:t>hadoop</a:t>
            </a:r>
            <a:r>
              <a:rPr lang="en-US" baseline="0" dirty="0" smtClean="0"/>
              <a:t> services, you can monitor your hosts and monitor your services as well, easily secure your cluster and on top of that you can access </a:t>
            </a:r>
            <a:r>
              <a:rPr lang="en-US" baseline="0" dirty="0" err="1" smtClean="0"/>
              <a:t>hadoop</a:t>
            </a:r>
            <a:r>
              <a:rPr lang="en-US" baseline="0" dirty="0" smtClean="0"/>
              <a:t> data, jobs </a:t>
            </a:r>
            <a:r>
              <a:rPr lang="en-US" baseline="0" dirty="0" err="1" smtClean="0"/>
              <a:t>etc</a:t>
            </a:r>
            <a:r>
              <a:rPr lang="en-US" baseline="0" dirty="0" smtClean="0"/>
              <a:t> right from your browser window.</a:t>
            </a:r>
            <a:endParaRPr lang="en-US" dirty="0"/>
          </a:p>
        </p:txBody>
      </p:sp>
      <p:sp>
        <p:nvSpPr>
          <p:cNvPr id="4" name="Footer Placeholder 3"/>
          <p:cNvSpPr>
            <a:spLocks noGrp="1"/>
          </p:cNvSpPr>
          <p:nvPr>
            <p:ph type="ftr" sz="quarter" idx="10"/>
          </p:nvPr>
        </p:nvSpPr>
        <p:spPr/>
        <p:txBody>
          <a:bodyPr/>
          <a:lstStyle/>
          <a:p>
            <a:r>
              <a:rPr lang="en-US" smtClean="0"/>
              <a:t>Hortonworks: Powering the Future of Data</a:t>
            </a:r>
            <a:endParaRPr lang="en-US" dirty="0"/>
          </a:p>
        </p:txBody>
      </p:sp>
      <p:sp>
        <p:nvSpPr>
          <p:cNvPr id="5" name="Slide Number Placeholder 4"/>
          <p:cNvSpPr>
            <a:spLocks noGrp="1"/>
          </p:cNvSpPr>
          <p:nvPr>
            <p:ph type="sldNum" sz="quarter" idx="11"/>
          </p:nvPr>
        </p:nvSpPr>
        <p:spPr/>
        <p:txBody>
          <a:bodyPr/>
          <a:lstStyle/>
          <a:p>
            <a:fld id="{65F8852D-A642-44AF-93F0-4A3BD6E66CA8}" type="slidenum">
              <a:rPr lang="en-US" smtClean="0"/>
              <a:pPr/>
              <a:t>3</a:t>
            </a:fld>
            <a:endParaRPr lang="en-US" dirty="0"/>
          </a:p>
        </p:txBody>
      </p:sp>
    </p:spTree>
    <p:extLst>
      <p:ext uri="{BB962C8B-B14F-4D97-AF65-F5344CB8AC3E}">
        <p14:creationId xmlns:p14="http://schemas.microsoft.com/office/powerpoint/2010/main" val="1254245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29</a:t>
            </a:fld>
            <a:endParaRPr lang="en-US"/>
          </a:p>
        </p:txBody>
      </p:sp>
    </p:spTree>
    <p:extLst>
      <p:ext uri="{BB962C8B-B14F-4D97-AF65-F5344CB8AC3E}">
        <p14:creationId xmlns:p14="http://schemas.microsoft.com/office/powerpoint/2010/main" val="816487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pPr marL="548640" indent="-548640">
              <a:buFont typeface="+mj-lt"/>
              <a:buAutoNum type="arabicPeriod"/>
            </a:pPr>
            <a:r>
              <a:rPr lang="en-US" b="0" dirty="0" smtClean="0"/>
              <a:t>User provides KDC Admin Account credentials to </a:t>
            </a:r>
            <a:r>
              <a:rPr lang="en-US" b="0" dirty="0" err="1" smtClean="0"/>
              <a:t>Ambari</a:t>
            </a:r>
            <a:endParaRPr lang="en-US" b="0" dirty="0" smtClean="0"/>
          </a:p>
          <a:p>
            <a:pPr marL="548640" indent="-548640">
              <a:buFont typeface="+mj-lt"/>
              <a:buAutoNum type="arabicPeriod"/>
            </a:pPr>
            <a:r>
              <a:rPr lang="en-US" b="0" dirty="0" err="1" smtClean="0"/>
              <a:t>Ambari</a:t>
            </a:r>
            <a:r>
              <a:rPr lang="en-US" b="0" dirty="0" smtClean="0"/>
              <a:t> connects to KDC, creates principals (Service and </a:t>
            </a:r>
            <a:r>
              <a:rPr lang="en-US" b="0" dirty="0" err="1" smtClean="0"/>
              <a:t>Ambari</a:t>
            </a:r>
            <a:r>
              <a:rPr lang="en-US" b="0" dirty="0" smtClean="0"/>
              <a:t>) needed for cluster</a:t>
            </a:r>
          </a:p>
          <a:p>
            <a:pPr marL="548640" indent="-548640">
              <a:buFont typeface="+mj-lt"/>
              <a:buAutoNum type="arabicPeriod"/>
            </a:pPr>
            <a:r>
              <a:rPr lang="en-US" b="0" dirty="0" err="1" smtClean="0"/>
              <a:t>Ambari</a:t>
            </a:r>
            <a:r>
              <a:rPr lang="en-US" b="0" dirty="0" smtClean="0"/>
              <a:t> generates </a:t>
            </a:r>
            <a:r>
              <a:rPr lang="en-US" b="0" dirty="0" err="1" smtClean="0"/>
              <a:t>keytabs</a:t>
            </a:r>
            <a:r>
              <a:rPr lang="en-US" b="0" dirty="0" smtClean="0"/>
              <a:t> for the principals</a:t>
            </a:r>
          </a:p>
          <a:p>
            <a:pPr marL="548640" indent="-548640">
              <a:buFont typeface="+mj-lt"/>
              <a:buAutoNum type="arabicPeriod"/>
            </a:pPr>
            <a:r>
              <a:rPr lang="en-US" b="0" dirty="0" err="1" smtClean="0"/>
              <a:t>Ambari</a:t>
            </a:r>
            <a:r>
              <a:rPr lang="en-US" b="0" dirty="0" smtClean="0"/>
              <a:t> distributes </a:t>
            </a:r>
            <a:r>
              <a:rPr lang="en-US" b="0" dirty="0" err="1" smtClean="0"/>
              <a:t>keytabs</a:t>
            </a:r>
            <a:r>
              <a:rPr lang="en-US" b="0" dirty="0" smtClean="0"/>
              <a:t> to </a:t>
            </a:r>
            <a:r>
              <a:rPr lang="en-US" b="0" dirty="0" err="1" smtClean="0"/>
              <a:t>Ambari</a:t>
            </a:r>
            <a:r>
              <a:rPr lang="en-US" b="0" dirty="0" smtClean="0"/>
              <a:t> Server and cluster hosts</a:t>
            </a:r>
          </a:p>
          <a:p>
            <a:pPr marL="548640" indent="-548640">
              <a:buFont typeface="+mj-lt"/>
              <a:buAutoNum type="arabicPeriod"/>
            </a:pPr>
            <a:r>
              <a:rPr lang="en-US" b="0" dirty="0" err="1" smtClean="0"/>
              <a:t>Ambari</a:t>
            </a:r>
            <a:r>
              <a:rPr lang="en-US" b="0" dirty="0" smtClean="0"/>
              <a:t> discards the KDC Admin Account credentials</a:t>
            </a:r>
          </a:p>
        </p:txBody>
      </p:sp>
      <p:sp>
        <p:nvSpPr>
          <p:cNvPr id="4" name="Footer Placeholder 3"/>
          <p:cNvSpPr>
            <a:spLocks noGrp="1"/>
          </p:cNvSpPr>
          <p:nvPr>
            <p:ph type="ftr" sz="quarter" idx="10"/>
          </p:nvPr>
        </p:nvSpPr>
        <p:spPr/>
        <p:txBody>
          <a:bodyPr/>
          <a:lstStyle/>
          <a:p>
            <a:r>
              <a:rPr lang="en-US" smtClean="0"/>
              <a:t>Hortonworks: Powering the Future of Data</a:t>
            </a:r>
            <a:endParaRPr lang="en-US" dirty="0"/>
          </a:p>
        </p:txBody>
      </p:sp>
      <p:sp>
        <p:nvSpPr>
          <p:cNvPr id="5" name="Slide Number Placeholder 4"/>
          <p:cNvSpPr>
            <a:spLocks noGrp="1"/>
          </p:cNvSpPr>
          <p:nvPr>
            <p:ph type="sldNum" sz="quarter" idx="11"/>
          </p:nvPr>
        </p:nvSpPr>
        <p:spPr/>
        <p:txBody>
          <a:bodyPr/>
          <a:lstStyle/>
          <a:p>
            <a:fld id="{65F8852D-A642-44AF-93F0-4A3BD6E66CA8}" type="slidenum">
              <a:rPr lang="en-US" smtClean="0"/>
              <a:pPr/>
              <a:t>31</a:t>
            </a:fld>
            <a:endParaRPr lang="en-US" dirty="0"/>
          </a:p>
        </p:txBody>
      </p:sp>
    </p:spTree>
    <p:extLst>
      <p:ext uri="{BB962C8B-B14F-4D97-AF65-F5344CB8AC3E}">
        <p14:creationId xmlns:p14="http://schemas.microsoft.com/office/powerpoint/2010/main" val="4127458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0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solidFill>
                  <a:prstClr val="black"/>
                </a:solidFill>
              </a:rPr>
              <a:pPr>
                <a:defRPr/>
              </a:pPr>
              <a:t>32</a:t>
            </a:fld>
            <a:endParaRPr lang="en-US" dirty="0">
              <a:solidFill>
                <a:prstClr val="black"/>
              </a:solidFill>
            </a:endParaRPr>
          </a:p>
        </p:txBody>
      </p:sp>
    </p:spTree>
    <p:extLst>
      <p:ext uri="{BB962C8B-B14F-4D97-AF65-F5344CB8AC3E}">
        <p14:creationId xmlns:p14="http://schemas.microsoft.com/office/powerpoint/2010/main" val="207592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r>
              <a:rPr lang="en-US" dirty="0" smtClean="0"/>
              <a:t>Why to upgrade?</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37</a:t>
            </a:fld>
            <a:endParaRPr lang="en-US"/>
          </a:p>
        </p:txBody>
      </p:sp>
    </p:spTree>
    <p:extLst>
      <p:ext uri="{BB962C8B-B14F-4D97-AF65-F5344CB8AC3E}">
        <p14:creationId xmlns:p14="http://schemas.microsoft.com/office/powerpoint/2010/main" val="262717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r>
              <a:rPr lang="en-US" baseline="0" dirty="0" smtClean="0"/>
              <a:t>Steps of overall upgrade process</a:t>
            </a:r>
          </a:p>
          <a:p>
            <a:r>
              <a:rPr lang="en-US" dirty="0" smtClean="0"/>
              <a:t>Backup</a:t>
            </a:r>
            <a:r>
              <a:rPr lang="en-US" baseline="0" dirty="0" smtClean="0"/>
              <a:t> of critical cluster metadata</a:t>
            </a:r>
          </a:p>
          <a:p>
            <a:r>
              <a:rPr lang="en-US" baseline="0" dirty="0" smtClean="0"/>
              <a:t>Change the </a:t>
            </a:r>
            <a:r>
              <a:rPr lang="en-US" baseline="0" dirty="0" err="1" smtClean="0"/>
              <a:t>symlinks</a:t>
            </a:r>
            <a:endParaRPr lang="en-US" baseline="0" dirty="0" smtClean="0"/>
          </a:p>
        </p:txBody>
      </p:sp>
      <p:sp>
        <p:nvSpPr>
          <p:cNvPr id="4" name="Footer Placeholder 3"/>
          <p:cNvSpPr>
            <a:spLocks noGrp="1"/>
          </p:cNvSpPr>
          <p:nvPr>
            <p:ph type="ftr" sz="quarter" idx="10"/>
          </p:nvPr>
        </p:nvSpPr>
        <p:spPr/>
        <p:txBody>
          <a:bodyPr/>
          <a:lstStyle/>
          <a:p>
            <a:r>
              <a:rPr lang="en-US" smtClean="0"/>
              <a:t>Hortonworks: Powering the Future of Data</a:t>
            </a:r>
            <a:endParaRPr lang="en-US" dirty="0"/>
          </a:p>
        </p:txBody>
      </p:sp>
      <p:sp>
        <p:nvSpPr>
          <p:cNvPr id="5" name="Slide Number Placeholder 4"/>
          <p:cNvSpPr>
            <a:spLocks noGrp="1"/>
          </p:cNvSpPr>
          <p:nvPr>
            <p:ph type="sldNum" sz="quarter" idx="11"/>
          </p:nvPr>
        </p:nvSpPr>
        <p:spPr/>
        <p:txBody>
          <a:bodyPr/>
          <a:lstStyle/>
          <a:p>
            <a:fld id="{65F8852D-A642-44AF-93F0-4A3BD6E66CA8}" type="slidenum">
              <a:rPr lang="en-US" smtClean="0"/>
              <a:pPr/>
              <a:t>38</a:t>
            </a:fld>
            <a:endParaRPr lang="en-US" dirty="0"/>
          </a:p>
        </p:txBody>
      </p:sp>
    </p:spTree>
    <p:extLst>
      <p:ext uri="{BB962C8B-B14F-4D97-AF65-F5344CB8AC3E}">
        <p14:creationId xmlns:p14="http://schemas.microsoft.com/office/powerpoint/2010/main" val="1291756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39</a:t>
            </a:fld>
            <a:endParaRPr lang="en-US"/>
          </a:p>
        </p:txBody>
      </p:sp>
    </p:spTree>
    <p:extLst>
      <p:ext uri="{BB962C8B-B14F-4D97-AF65-F5344CB8AC3E}">
        <p14:creationId xmlns:p14="http://schemas.microsoft.com/office/powerpoint/2010/main" val="616184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pPr marL="0" indent="0">
              <a:buNone/>
            </a:pPr>
            <a:endParaRPr lang="en-US" baseline="0" dirty="0" smtClean="0"/>
          </a:p>
          <a:p>
            <a:r>
              <a:rPr lang="en-US" dirty="0" smtClean="0"/>
              <a:t>Key Difference</a:t>
            </a:r>
            <a:r>
              <a:rPr lang="en-US" baseline="0" dirty="0" smtClean="0"/>
              <a:t> is there is a downtime in Express Upgrade as all the services are down once.</a:t>
            </a:r>
          </a:p>
          <a:p>
            <a:pPr marL="176213" marR="0" indent="-176213" algn="l" defTabSz="109728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Rolling Upgrade: </a:t>
            </a:r>
            <a:r>
              <a:rPr lang="en-US" dirty="0" smtClean="0">
                <a:solidFill>
                  <a:schemeClr val="bg1"/>
                </a:solidFill>
              </a:rPr>
              <a:t>Orchestrates the cluster upgrade in an order that is meant to preserve cluster operation and minimize service impact. The tradeoff is more stringent prerequisites and a longer upgrade time.</a:t>
            </a:r>
          </a:p>
          <a:p>
            <a:pPr marL="176213" marR="0" indent="-176213" algn="l" defTabSz="1097280" rtl="0" eaLnBrk="1" fontAlgn="auto" latinLnBrk="0" hangingPunct="1">
              <a:lnSpc>
                <a:spcPct val="100000"/>
              </a:lnSpc>
              <a:spcBef>
                <a:spcPts val="0"/>
              </a:spcBef>
              <a:spcAft>
                <a:spcPts val="0"/>
              </a:spcAft>
              <a:buClrTx/>
              <a:buSzTx/>
              <a:buFont typeface="Arial" pitchFamily="34" charset="0"/>
              <a:buChar char="•"/>
              <a:tabLst/>
              <a:defRPr/>
            </a:pPr>
            <a:r>
              <a:rPr lang="en-US" dirty="0" smtClean="0">
                <a:solidFill>
                  <a:schemeClr val="bg1"/>
                </a:solidFill>
              </a:rPr>
              <a:t>Express Upgrade: Orchestrates the cluster upgrade in an order that will incur cluster downtime. This method has less stringent prerequisites but completes in a faster upgrade time.</a:t>
            </a:r>
          </a:p>
          <a:p>
            <a:pPr marL="0" indent="0">
              <a:buNone/>
            </a:pPr>
            <a:endParaRPr lang="en-US" dirty="0"/>
          </a:p>
        </p:txBody>
      </p:sp>
      <p:sp>
        <p:nvSpPr>
          <p:cNvPr id="4" name="Footer Placeholder 3"/>
          <p:cNvSpPr>
            <a:spLocks noGrp="1"/>
          </p:cNvSpPr>
          <p:nvPr>
            <p:ph type="ftr" sz="quarter" idx="10"/>
          </p:nvPr>
        </p:nvSpPr>
        <p:spPr/>
        <p:txBody>
          <a:bodyPr/>
          <a:lstStyle/>
          <a:p>
            <a:r>
              <a:rPr lang="en-US" smtClean="0"/>
              <a:t>Hortonworks: Powering the Future of Data</a:t>
            </a:r>
            <a:endParaRPr lang="en-US" dirty="0"/>
          </a:p>
        </p:txBody>
      </p:sp>
      <p:sp>
        <p:nvSpPr>
          <p:cNvPr id="5" name="Slide Number Placeholder 4"/>
          <p:cNvSpPr>
            <a:spLocks noGrp="1"/>
          </p:cNvSpPr>
          <p:nvPr>
            <p:ph type="sldNum" sz="quarter" idx="11"/>
          </p:nvPr>
        </p:nvSpPr>
        <p:spPr/>
        <p:txBody>
          <a:bodyPr/>
          <a:lstStyle/>
          <a:p>
            <a:fld id="{65F8852D-A642-44AF-93F0-4A3BD6E66CA8}" type="slidenum">
              <a:rPr lang="en-US" smtClean="0"/>
              <a:pPr/>
              <a:t>40</a:t>
            </a:fld>
            <a:endParaRPr lang="en-US" dirty="0"/>
          </a:p>
        </p:txBody>
      </p:sp>
    </p:spTree>
    <p:extLst>
      <p:ext uri="{BB962C8B-B14F-4D97-AF65-F5344CB8AC3E}">
        <p14:creationId xmlns:p14="http://schemas.microsoft.com/office/powerpoint/2010/main" val="535619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pPr marL="176213" marR="0" indent="-176213" algn="l" defTabSz="1097280" rtl="0" eaLnBrk="1" fontAlgn="auto" latinLnBrk="0" hangingPunct="1">
              <a:lnSpc>
                <a:spcPct val="100000"/>
              </a:lnSpc>
              <a:spcBef>
                <a:spcPts val="0"/>
              </a:spcBef>
              <a:spcAft>
                <a:spcPts val="0"/>
              </a:spcAft>
              <a:buClrTx/>
              <a:buSzTx/>
              <a:buFont typeface="Arial" pitchFamily="34" charset="0"/>
              <a:buChar char="•"/>
              <a:tabLst/>
              <a:defRPr/>
            </a:pPr>
            <a:r>
              <a:rPr lang="en-US" sz="1400" dirty="0" smtClean="0"/>
              <a:t>Skip all Service Check failures: </a:t>
            </a:r>
            <a:r>
              <a:rPr lang="en-US" sz="1400" dirty="0" err="1" smtClean="0"/>
              <a:t>Ambari</a:t>
            </a:r>
            <a:r>
              <a:rPr lang="en-US" sz="1400" dirty="0" smtClean="0"/>
              <a:t> will </a:t>
            </a:r>
            <a:r>
              <a:rPr lang="en-US" sz="1400" b="1" dirty="0" smtClean="0"/>
              <a:t>automatically skip any Service Check failures</a:t>
            </a:r>
            <a:r>
              <a:rPr lang="en-US" sz="1400" dirty="0" smtClean="0"/>
              <a:t> and complete the task without requiring user intervention to continue. After all the Service Checks have run in a task, you will be presented with summary of the failures and an option to continue the upgrade or pause.</a:t>
            </a:r>
          </a:p>
          <a:p>
            <a:pPr marL="176213" marR="0" indent="-176213" algn="l" defTabSz="1097280" rtl="0" eaLnBrk="1" fontAlgn="auto" latinLnBrk="0" hangingPunct="1">
              <a:lnSpc>
                <a:spcPct val="100000"/>
              </a:lnSpc>
              <a:spcBef>
                <a:spcPts val="0"/>
              </a:spcBef>
              <a:spcAft>
                <a:spcPts val="0"/>
              </a:spcAft>
              <a:buClrTx/>
              <a:buSzTx/>
              <a:buFont typeface="Arial" pitchFamily="34" charset="0"/>
              <a:buChar char="•"/>
              <a:tabLst/>
              <a:defRPr/>
            </a:pPr>
            <a:r>
              <a:rPr lang="en-US" sz="1400" dirty="0" smtClean="0"/>
              <a:t>Skip all Slave Component failures: </a:t>
            </a:r>
            <a:r>
              <a:rPr lang="en-US" sz="1400" dirty="0" err="1" smtClean="0"/>
              <a:t>Ambari</a:t>
            </a:r>
            <a:r>
              <a:rPr lang="en-US" sz="1400" dirty="0" smtClean="0"/>
              <a:t> will autom</a:t>
            </a:r>
            <a:r>
              <a:rPr lang="en-US" sz="1400" b="1" dirty="0" smtClean="0"/>
              <a:t>atically skip any Slave Component failures </a:t>
            </a:r>
            <a:r>
              <a:rPr lang="en-US" sz="1400" dirty="0" smtClean="0"/>
              <a:t>and complete the task of upgrading Slave components without requiring user intervention to continue. After all Slave Components have been upgraded, you will be presented with a summary of the failures and an option to continue the upgrade or pause.</a:t>
            </a:r>
          </a:p>
        </p:txBody>
      </p:sp>
      <p:sp>
        <p:nvSpPr>
          <p:cNvPr id="4" name="Footer Placeholder 3"/>
          <p:cNvSpPr>
            <a:spLocks noGrp="1"/>
          </p:cNvSpPr>
          <p:nvPr>
            <p:ph type="ftr" sz="quarter" idx="10"/>
          </p:nvPr>
        </p:nvSpPr>
        <p:spPr/>
        <p:txBody>
          <a:bodyPr/>
          <a:lstStyle/>
          <a:p>
            <a:r>
              <a:rPr lang="en-US" smtClean="0"/>
              <a:t>Hortonworks: Powering the Future of Data</a:t>
            </a:r>
            <a:endParaRPr lang="en-US" dirty="0"/>
          </a:p>
        </p:txBody>
      </p:sp>
      <p:sp>
        <p:nvSpPr>
          <p:cNvPr id="5" name="Slide Number Placeholder 4"/>
          <p:cNvSpPr>
            <a:spLocks noGrp="1"/>
          </p:cNvSpPr>
          <p:nvPr>
            <p:ph type="sldNum" sz="quarter" idx="11"/>
          </p:nvPr>
        </p:nvSpPr>
        <p:spPr/>
        <p:txBody>
          <a:bodyPr/>
          <a:lstStyle/>
          <a:p>
            <a:fld id="{65F8852D-A642-44AF-93F0-4A3BD6E66CA8}" type="slidenum">
              <a:rPr lang="en-US" smtClean="0"/>
              <a:pPr/>
              <a:t>41</a:t>
            </a:fld>
            <a:endParaRPr lang="en-US" dirty="0"/>
          </a:p>
        </p:txBody>
      </p:sp>
    </p:spTree>
    <p:extLst>
      <p:ext uri="{BB962C8B-B14F-4D97-AF65-F5344CB8AC3E}">
        <p14:creationId xmlns:p14="http://schemas.microsoft.com/office/powerpoint/2010/main" val="1707925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42</a:t>
            </a:fld>
            <a:endParaRPr lang="en-US"/>
          </a:p>
        </p:txBody>
      </p:sp>
    </p:spTree>
    <p:extLst>
      <p:ext uri="{BB962C8B-B14F-4D97-AF65-F5344CB8AC3E}">
        <p14:creationId xmlns:p14="http://schemas.microsoft.com/office/powerpoint/2010/main" val="296176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43</a:t>
            </a:fld>
            <a:endParaRPr lang="en-US"/>
          </a:p>
        </p:txBody>
      </p:sp>
    </p:spTree>
    <p:extLst>
      <p:ext uri="{BB962C8B-B14F-4D97-AF65-F5344CB8AC3E}">
        <p14:creationId xmlns:p14="http://schemas.microsoft.com/office/powerpoint/2010/main" val="88792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Apache </a:t>
            </a:r>
            <a:r>
              <a:rPr lang="en-US" dirty="0" err="1" smtClean="0"/>
              <a:t>Ambari</a:t>
            </a:r>
            <a:r>
              <a:rPr lang="en-US" baseline="0" dirty="0" smtClean="0"/>
              <a:t> is released under Apache License version 2</a:t>
            </a:r>
          </a:p>
          <a:p>
            <a:r>
              <a:rPr lang="en-US" baseline="0" dirty="0" smtClean="0"/>
              <a:t>Which brings me to the question why love Open Source software in general and </a:t>
            </a:r>
            <a:r>
              <a:rPr lang="en-US" baseline="0" dirty="0" err="1" smtClean="0"/>
              <a:t>Ambari</a:t>
            </a:r>
            <a:r>
              <a:rPr lang="en-US" baseline="0" dirty="0" smtClean="0"/>
              <a:t> in particular.</a:t>
            </a:r>
          </a:p>
          <a:p>
            <a:r>
              <a:rPr lang="en-US" baseline="0" dirty="0" smtClean="0"/>
              <a:t>Hortonworks has also started open community for complete </a:t>
            </a:r>
            <a:r>
              <a:rPr lang="en-US" baseline="0" dirty="0" err="1" smtClean="0"/>
              <a:t>hadoop</a:t>
            </a:r>
            <a:r>
              <a:rPr lang="en-US" baseline="0" dirty="0" smtClean="0"/>
              <a:t> support by community. You can </a:t>
            </a:r>
            <a:r>
              <a:rPr lang="en-US" baseline="0" dirty="0" err="1" smtClean="0"/>
              <a:t>community.hortonworks.com</a:t>
            </a:r>
            <a:endParaRPr lang="en-US" baseline="0" dirty="0" smtClean="0"/>
          </a:p>
          <a:p>
            <a:endParaRPr lang="en-US" dirty="0"/>
          </a:p>
        </p:txBody>
      </p:sp>
      <p:sp>
        <p:nvSpPr>
          <p:cNvPr id="4" name="Footer Placeholder 3"/>
          <p:cNvSpPr>
            <a:spLocks noGrp="1"/>
          </p:cNvSpPr>
          <p:nvPr>
            <p:ph type="ftr" sz="quarter" idx="10"/>
          </p:nvPr>
        </p:nvSpPr>
        <p:spPr/>
        <p:txBody>
          <a:bodyPr/>
          <a:lstStyle/>
          <a:p>
            <a:r>
              <a:rPr lang="en-US" smtClean="0"/>
              <a:t>Hortonworks: Powering the Future of Data</a:t>
            </a:r>
            <a:endParaRPr lang="en-US" dirty="0"/>
          </a:p>
        </p:txBody>
      </p:sp>
      <p:sp>
        <p:nvSpPr>
          <p:cNvPr id="5" name="Slide Number Placeholder 4"/>
          <p:cNvSpPr>
            <a:spLocks noGrp="1"/>
          </p:cNvSpPr>
          <p:nvPr>
            <p:ph type="sldNum" sz="quarter" idx="11"/>
          </p:nvPr>
        </p:nvSpPr>
        <p:spPr/>
        <p:txBody>
          <a:bodyPr/>
          <a:lstStyle/>
          <a:p>
            <a:fld id="{65F8852D-A642-44AF-93F0-4A3BD6E66CA8}" type="slidenum">
              <a:rPr lang="en-US" smtClean="0"/>
              <a:pPr/>
              <a:t>4</a:t>
            </a:fld>
            <a:endParaRPr lang="en-US" dirty="0"/>
          </a:p>
        </p:txBody>
      </p:sp>
    </p:spTree>
    <p:extLst>
      <p:ext uri="{BB962C8B-B14F-4D97-AF65-F5344CB8AC3E}">
        <p14:creationId xmlns:p14="http://schemas.microsoft.com/office/powerpoint/2010/main" val="1864480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44</a:t>
            </a:fld>
            <a:endParaRPr lang="en-US"/>
          </a:p>
        </p:txBody>
      </p:sp>
    </p:spTree>
    <p:extLst>
      <p:ext uri="{BB962C8B-B14F-4D97-AF65-F5344CB8AC3E}">
        <p14:creationId xmlns:p14="http://schemas.microsoft.com/office/powerpoint/2010/main" val="15139508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r>
              <a:rPr lang="en-US" dirty="0" smtClean="0"/>
              <a:t>Technical anatomy of </a:t>
            </a:r>
            <a:r>
              <a:rPr lang="en-US" dirty="0" err="1" smtClean="0"/>
              <a:t>Ambari</a:t>
            </a:r>
            <a:endParaRPr lang="en-US" dirty="0" smtClean="0"/>
          </a:p>
          <a:p>
            <a:pPr marL="176213" marR="0" lvl="1" indent="-176213" algn="l" defTabSz="1097280" rtl="0" eaLnBrk="1" fontAlgn="auto" latinLnBrk="0" hangingPunct="1">
              <a:lnSpc>
                <a:spcPct val="100000"/>
              </a:lnSpc>
              <a:spcBef>
                <a:spcPts val="0"/>
              </a:spcBef>
              <a:spcAft>
                <a:spcPts val="0"/>
              </a:spcAft>
              <a:buClrTx/>
              <a:buSzTx/>
              <a:buFont typeface="Arial" pitchFamily="34" charset="0"/>
              <a:buChar char="•"/>
              <a:tabLst/>
              <a:defRPr/>
            </a:pPr>
            <a:r>
              <a:rPr lang="en-US" dirty="0" smtClean="0"/>
              <a:t>Stacks: </a:t>
            </a:r>
            <a:r>
              <a:rPr lang="en-US" sz="2400" dirty="0" smtClean="0">
                <a:solidFill>
                  <a:srgbClr val="1E1E1E"/>
                </a:solidFill>
                <a:latin typeface="Arial"/>
              </a:rPr>
              <a:t>To add new Services beyond Stack,</a:t>
            </a:r>
            <a:r>
              <a:rPr lang="en-US" sz="2400" baseline="0" dirty="0" smtClean="0">
                <a:solidFill>
                  <a:srgbClr val="1E1E1E"/>
                </a:solidFill>
                <a:latin typeface="Arial"/>
              </a:rPr>
              <a:t> </a:t>
            </a:r>
            <a:r>
              <a:rPr lang="en-US" sz="2400" dirty="0" smtClean="0">
                <a:solidFill>
                  <a:srgbClr val="1E1E1E"/>
                </a:solidFill>
                <a:latin typeface="Arial"/>
              </a:rPr>
              <a:t>To customize a Stack for customer specific environments</a:t>
            </a:r>
          </a:p>
          <a:p>
            <a:pPr marL="176213" marR="0" lvl="1" indent="-176213" algn="l" defTabSz="1097280" rtl="0" eaLnBrk="1" fontAlgn="auto" latinLnBrk="0" hangingPunct="1">
              <a:lnSpc>
                <a:spcPct val="100000"/>
              </a:lnSpc>
              <a:spcBef>
                <a:spcPts val="0"/>
              </a:spcBef>
              <a:spcAft>
                <a:spcPts val="0"/>
              </a:spcAft>
              <a:buClrTx/>
              <a:buSzTx/>
              <a:buFont typeface="Arial" pitchFamily="34" charset="0"/>
              <a:buChar char="•"/>
              <a:tabLst/>
              <a:defRPr/>
            </a:pPr>
            <a:r>
              <a:rPr lang="en-US" sz="2400" dirty="0" smtClean="0">
                <a:solidFill>
                  <a:srgbClr val="1E1E1E"/>
                </a:solidFill>
                <a:latin typeface="Arial"/>
              </a:rPr>
              <a:t>Views: To extend and customize the </a:t>
            </a:r>
            <a:r>
              <a:rPr lang="en-US" sz="2400" dirty="0" err="1" smtClean="0">
                <a:solidFill>
                  <a:srgbClr val="1E1E1E"/>
                </a:solidFill>
                <a:latin typeface="Arial"/>
              </a:rPr>
              <a:t>Ambari</a:t>
            </a:r>
            <a:r>
              <a:rPr lang="en-US" sz="2400" dirty="0" smtClean="0">
                <a:solidFill>
                  <a:srgbClr val="1E1E1E"/>
                </a:solidFill>
                <a:latin typeface="Arial"/>
              </a:rPr>
              <a:t> Web UI,</a:t>
            </a:r>
            <a:r>
              <a:rPr lang="en-US" sz="2400" baseline="0" dirty="0" smtClean="0">
                <a:solidFill>
                  <a:srgbClr val="1E1E1E"/>
                </a:solidFill>
                <a:latin typeface="Arial"/>
              </a:rPr>
              <a:t> </a:t>
            </a:r>
            <a:r>
              <a:rPr lang="en-US" sz="2400" dirty="0" smtClean="0">
                <a:solidFill>
                  <a:srgbClr val="1E1E1E"/>
                </a:solidFill>
                <a:latin typeface="Arial"/>
              </a:rPr>
              <a:t>Add new capabilities, customize existing capabilities</a:t>
            </a:r>
          </a:p>
          <a:p>
            <a:pPr marL="176213" marR="0" lvl="1" indent="-176213" algn="l" defTabSz="1097280" rtl="0" eaLnBrk="1" fontAlgn="auto" latinLnBrk="0" hangingPunct="1">
              <a:lnSpc>
                <a:spcPct val="100000"/>
              </a:lnSpc>
              <a:spcBef>
                <a:spcPts val="0"/>
              </a:spcBef>
              <a:spcAft>
                <a:spcPts val="0"/>
              </a:spcAft>
              <a:buClrTx/>
              <a:buSzTx/>
              <a:buFont typeface="Arial" pitchFamily="34" charset="0"/>
              <a:buChar char="•"/>
              <a:tabLst/>
              <a:defRPr/>
            </a:pPr>
            <a:endParaRPr lang="en-US" sz="2400" dirty="0" smtClean="0">
              <a:solidFill>
                <a:srgbClr val="1E1E1E"/>
              </a:solidFill>
              <a:latin typeface="Arial"/>
            </a:endParaRPr>
          </a:p>
          <a:p>
            <a:pPr marL="176213" marR="0" lvl="1" indent="-176213" algn="l" defTabSz="1097280" rtl="0" eaLnBrk="1" fontAlgn="auto" latinLnBrk="0" hangingPunct="1">
              <a:lnSpc>
                <a:spcPct val="100000"/>
              </a:lnSpc>
              <a:spcBef>
                <a:spcPts val="0"/>
              </a:spcBef>
              <a:spcAft>
                <a:spcPts val="0"/>
              </a:spcAft>
              <a:buClrTx/>
              <a:buSzTx/>
              <a:buFont typeface="Arial" pitchFamily="34" charset="0"/>
              <a:buChar char="•"/>
              <a:tabLst/>
              <a:defRPr/>
            </a:pPr>
            <a:endParaRPr lang="en-US" sz="2400" dirty="0" smtClean="0">
              <a:solidFill>
                <a:srgbClr val="1E1E1E"/>
              </a:solidFill>
              <a:latin typeface="Arial"/>
            </a:endParaRP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45</a:t>
            </a:fld>
            <a:endParaRPr lang="en-US" dirty="0"/>
          </a:p>
        </p:txBody>
      </p:sp>
    </p:spTree>
    <p:extLst>
      <p:ext uri="{BB962C8B-B14F-4D97-AF65-F5344CB8AC3E}">
        <p14:creationId xmlns:p14="http://schemas.microsoft.com/office/powerpoint/2010/main" val="409660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46</a:t>
            </a:fld>
            <a:endParaRPr lang="en-US"/>
          </a:p>
        </p:txBody>
      </p:sp>
    </p:spTree>
    <p:extLst>
      <p:ext uri="{BB962C8B-B14F-4D97-AF65-F5344CB8AC3E}">
        <p14:creationId xmlns:p14="http://schemas.microsoft.com/office/powerpoint/2010/main" val="1540416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pPr marL="176213" marR="0" indent="-176213" algn="l" defTabSz="1097280" rtl="0" eaLnBrk="1" fontAlgn="auto" latinLnBrk="0" hangingPunct="1">
              <a:lnSpc>
                <a:spcPct val="100000"/>
              </a:lnSpc>
              <a:spcBef>
                <a:spcPts val="0"/>
              </a:spcBef>
              <a:spcAft>
                <a:spcPts val="0"/>
              </a:spcAft>
              <a:buClrTx/>
              <a:buSzTx/>
              <a:buFont typeface="Arial" pitchFamily="34" charset="0"/>
              <a:buChar char="•"/>
              <a:tabLst/>
              <a:defRPr/>
            </a:pPr>
            <a:r>
              <a:rPr lang="en-US" dirty="0" smtClean="0"/>
              <a:t>Stack: A</a:t>
            </a:r>
            <a:r>
              <a:rPr lang="en-US" sz="1400" dirty="0" smtClean="0"/>
              <a:t> set of Services,</a:t>
            </a:r>
            <a:r>
              <a:rPr lang="en-US" sz="1400" baseline="0" dirty="0" smtClean="0"/>
              <a:t> </a:t>
            </a:r>
            <a:r>
              <a:rPr lang="en-US" sz="1400" dirty="0" smtClean="0"/>
              <a:t>where to obtain the software packages and how to manage the lifecycle. (HDP 2.5, HDP 2.6)</a:t>
            </a:r>
          </a:p>
          <a:p>
            <a:pPr marL="176213" marR="0" indent="-176213" algn="l" defTabSz="1097280" rtl="0" eaLnBrk="1" fontAlgn="auto" latinLnBrk="0" hangingPunct="1">
              <a:lnSpc>
                <a:spcPct val="100000"/>
              </a:lnSpc>
              <a:spcBef>
                <a:spcPts val="0"/>
              </a:spcBef>
              <a:spcAft>
                <a:spcPts val="0"/>
              </a:spcAft>
              <a:buClrTx/>
              <a:buSzTx/>
              <a:buFont typeface="Arial" pitchFamily="34" charset="0"/>
              <a:buChar char="•"/>
              <a:tabLst/>
              <a:defRPr/>
            </a:pPr>
            <a:r>
              <a:rPr lang="en-US" sz="1400" dirty="0" smtClean="0"/>
              <a:t>Service: Defines the Components that make-up the Service. (HDFS, YARN, HIVE, SPARK)</a:t>
            </a:r>
          </a:p>
          <a:p>
            <a:pPr marL="176213" marR="0" indent="-176213" algn="l" defTabSz="1097280" rtl="0" eaLnBrk="1" fontAlgn="auto" latinLnBrk="0" hangingPunct="1">
              <a:lnSpc>
                <a:spcPct val="100000"/>
              </a:lnSpc>
              <a:spcBef>
                <a:spcPts val="0"/>
              </a:spcBef>
              <a:spcAft>
                <a:spcPts val="0"/>
              </a:spcAft>
              <a:buClrTx/>
              <a:buSzTx/>
              <a:buFont typeface="Arial" pitchFamily="34" charset="0"/>
              <a:buChar char="•"/>
              <a:tabLst/>
              <a:defRPr/>
            </a:pPr>
            <a:r>
              <a:rPr lang="en-US" sz="1400" dirty="0" smtClean="0"/>
              <a:t>Component: The building-blocks</a:t>
            </a:r>
            <a:r>
              <a:rPr lang="en-US" sz="1400" baseline="0" dirty="0" smtClean="0"/>
              <a:t> of a Service, that adhere to a certain lifecycle. (</a:t>
            </a:r>
            <a:r>
              <a:rPr lang="en-US" sz="1400" dirty="0" smtClean="0"/>
              <a:t>NAMENODE, DATANODE</a:t>
            </a:r>
            <a:r>
              <a:rPr lang="en-US" sz="1400" baseline="0" dirty="0" smtClean="0"/>
              <a:t>)</a:t>
            </a:r>
            <a:endParaRPr lang="en-US" sz="1400" dirty="0" smtClean="0"/>
          </a:p>
          <a:p>
            <a:pPr marL="0" indent="0">
              <a:buNone/>
            </a:pP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47</a:t>
            </a:fld>
            <a:endParaRPr lang="en-US"/>
          </a:p>
        </p:txBody>
      </p:sp>
    </p:spTree>
    <p:extLst>
      <p:ext uri="{BB962C8B-B14F-4D97-AF65-F5344CB8AC3E}">
        <p14:creationId xmlns:p14="http://schemas.microsoft.com/office/powerpoint/2010/main" val="1421799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a:buChar char="•"/>
            </a:pPr>
            <a:r>
              <a:rPr lang="en-US" sz="1400" dirty="0" smtClean="0"/>
              <a:t>Overrides any Service definitions, commands and configurations</a:t>
            </a:r>
          </a:p>
          <a:p>
            <a:pPr marL="342900" indent="-342900">
              <a:buFont typeface="Arial"/>
              <a:buChar char="•"/>
            </a:pPr>
            <a:r>
              <a:rPr lang="en-US" sz="1400" dirty="0" smtClean="0"/>
              <a:t>Adds new Services specific to this Stack</a:t>
            </a:r>
          </a:p>
          <a:p>
            <a:pPr marL="342900" indent="-342900">
              <a:buFont typeface="Arial"/>
              <a:buChar char="•"/>
            </a:pPr>
            <a:r>
              <a:rPr lang="en-US" sz="1400" dirty="0" smtClean="0"/>
              <a:t>Defines a set of Service definitions</a:t>
            </a:r>
          </a:p>
          <a:p>
            <a:pPr marL="342900" indent="-342900">
              <a:buFont typeface="Arial"/>
              <a:buChar char="•"/>
            </a:pPr>
            <a:r>
              <a:rPr lang="en-US" sz="1400" dirty="0" smtClean="0"/>
              <a:t>Default service configurations and command scripts</a:t>
            </a:r>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48</a:t>
            </a:fld>
            <a:endParaRPr lang="en-US" dirty="0"/>
          </a:p>
        </p:txBody>
      </p:sp>
    </p:spTree>
    <p:extLst>
      <p:ext uri="{BB962C8B-B14F-4D97-AF65-F5344CB8AC3E}">
        <p14:creationId xmlns:p14="http://schemas.microsoft.com/office/powerpoint/2010/main" val="1586899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r>
              <a:rPr lang="en-US" dirty="0" smtClean="0"/>
              <a:t>Take the guesswork out of cluster configuration</a:t>
            </a:r>
          </a:p>
          <a:p>
            <a:pPr marL="176213" marR="0" indent="-176213" algn="l" defTabSz="1097280" rtl="0" eaLnBrk="1" fontAlgn="auto" latinLnBrk="0" hangingPunct="1">
              <a:lnSpc>
                <a:spcPct val="100000"/>
              </a:lnSpc>
              <a:spcBef>
                <a:spcPts val="0"/>
              </a:spcBef>
              <a:spcAft>
                <a:spcPts val="0"/>
              </a:spcAft>
              <a:buClrTx/>
              <a:buSzTx/>
              <a:buFont typeface="Arial" pitchFamily="34" charset="0"/>
              <a:buChar char="•"/>
              <a:tabLst/>
              <a:defRPr/>
            </a:pPr>
            <a:r>
              <a:rPr lang="en-US" dirty="0" smtClean="0"/>
              <a:t>Driven by Stack definition</a:t>
            </a:r>
          </a:p>
          <a:p>
            <a:r>
              <a:rPr lang="en-US" dirty="0" smtClean="0"/>
              <a:t>Intuitive layout and grouping of configurations</a:t>
            </a:r>
          </a:p>
          <a:p>
            <a:r>
              <a:rPr lang="en-US" dirty="0" smtClean="0"/>
              <a:t>Smart UI controls to make it easier to set values</a:t>
            </a:r>
          </a:p>
          <a:p>
            <a:r>
              <a:rPr lang="en-US" dirty="0" smtClean="0"/>
              <a:t>Recommendations and cross-service dependency checks</a:t>
            </a: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49</a:t>
            </a:fld>
            <a:endParaRPr lang="en-US"/>
          </a:p>
        </p:txBody>
      </p:sp>
    </p:spTree>
    <p:extLst>
      <p:ext uri="{BB962C8B-B14F-4D97-AF65-F5344CB8AC3E}">
        <p14:creationId xmlns:p14="http://schemas.microsoft.com/office/powerpoint/2010/main" val="557645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50</a:t>
            </a:fld>
            <a:endParaRPr lang="en-US"/>
          </a:p>
        </p:txBody>
      </p:sp>
    </p:spTree>
    <p:extLst>
      <p:ext uri="{BB962C8B-B14F-4D97-AF65-F5344CB8AC3E}">
        <p14:creationId xmlns:p14="http://schemas.microsoft.com/office/powerpoint/2010/main" val="1574424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r>
              <a:rPr lang="en-US" dirty="0" smtClean="0"/>
              <a:t>Developers can extend the </a:t>
            </a:r>
            <a:r>
              <a:rPr lang="en-US" dirty="0" err="1" smtClean="0"/>
              <a:t>Ambari</a:t>
            </a:r>
            <a:r>
              <a:rPr lang="en-US" dirty="0" smtClean="0"/>
              <a:t> Web interface: Views expose custom UI features for </a:t>
            </a:r>
            <a:r>
              <a:rPr lang="en-US" dirty="0" err="1" smtClean="0"/>
              <a:t>Hadoop</a:t>
            </a:r>
            <a:r>
              <a:rPr lang="en-US" dirty="0" smtClean="0"/>
              <a:t> Services</a:t>
            </a:r>
          </a:p>
          <a:p>
            <a:pPr marL="176213" marR="0" lvl="1" indent="-176213" algn="l" defTabSz="1097280" rtl="0" eaLnBrk="1" fontAlgn="auto" latinLnBrk="0" hangingPunct="1">
              <a:lnSpc>
                <a:spcPct val="100000"/>
              </a:lnSpc>
              <a:spcBef>
                <a:spcPts val="0"/>
              </a:spcBef>
              <a:spcAft>
                <a:spcPts val="0"/>
              </a:spcAft>
              <a:buClrTx/>
              <a:buSzTx/>
              <a:buFont typeface="Arial" pitchFamily="34" charset="0"/>
              <a:buChar char="•"/>
              <a:tabLst/>
              <a:defRPr/>
            </a:pPr>
            <a:r>
              <a:rPr lang="en-US" dirty="0" err="1" smtClean="0"/>
              <a:t>Ambari</a:t>
            </a:r>
            <a:r>
              <a:rPr lang="en-US" baseline="0" dirty="0" smtClean="0"/>
              <a:t> </a:t>
            </a:r>
            <a:r>
              <a:rPr lang="en-US" dirty="0" smtClean="0"/>
              <a:t>Admin can entitle Views to </a:t>
            </a:r>
            <a:r>
              <a:rPr lang="en-US" dirty="0" err="1" smtClean="0"/>
              <a:t>Ambari</a:t>
            </a:r>
            <a:r>
              <a:rPr lang="en-US" dirty="0" smtClean="0"/>
              <a:t> Web users: Entitlements framework for controlling access to Views</a:t>
            </a: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51</a:t>
            </a:fld>
            <a:endParaRPr lang="en-US" dirty="0"/>
          </a:p>
        </p:txBody>
      </p:sp>
    </p:spTree>
    <p:extLst>
      <p:ext uri="{BB962C8B-B14F-4D97-AF65-F5344CB8AC3E}">
        <p14:creationId xmlns:p14="http://schemas.microsoft.com/office/powerpoint/2010/main" val="9436420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r>
              <a:rPr lang="en-US" dirty="0" smtClean="0"/>
              <a:t>UI version of </a:t>
            </a:r>
            <a:r>
              <a:rPr lang="en-US" dirty="0" err="1" smtClean="0"/>
              <a:t>Hadoop</a:t>
            </a:r>
            <a:r>
              <a:rPr lang="en-US" baseline="0" dirty="0" smtClean="0"/>
              <a:t> terminal</a:t>
            </a:r>
          </a:p>
          <a:p>
            <a:r>
              <a:rPr lang="en-US" baseline="0" dirty="0" smtClean="0"/>
              <a:t>All the terminal operations like create directory, copy file, remove file, </a:t>
            </a:r>
            <a:r>
              <a:rPr lang="en-US" baseline="0" dirty="0" err="1" smtClean="0"/>
              <a:t>chmod</a:t>
            </a:r>
            <a:r>
              <a:rPr lang="en-US" baseline="0" dirty="0" smtClean="0"/>
              <a:t> </a:t>
            </a:r>
            <a:r>
              <a:rPr lang="en-US" baseline="0" dirty="0" err="1" smtClean="0"/>
              <a:t>etc</a:t>
            </a:r>
            <a:r>
              <a:rPr lang="en-US" baseline="0" dirty="0" smtClean="0"/>
              <a:t> are possible through this UI.</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52</a:t>
            </a:fld>
            <a:endParaRPr lang="en-US"/>
          </a:p>
        </p:txBody>
      </p:sp>
    </p:spTree>
    <p:extLst>
      <p:ext uri="{BB962C8B-B14F-4D97-AF65-F5344CB8AC3E}">
        <p14:creationId xmlns:p14="http://schemas.microsoft.com/office/powerpoint/2010/main" val="17666001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r>
              <a:rPr lang="en-US" dirty="0" smtClean="0"/>
              <a:t>UI project for Hive</a:t>
            </a:r>
            <a:r>
              <a:rPr lang="en-US" baseline="0" dirty="0" smtClean="0"/>
              <a:t> Query Engine</a:t>
            </a:r>
          </a:p>
          <a:p>
            <a:r>
              <a:rPr lang="en-US" baseline="0" dirty="0" smtClean="0"/>
              <a:t>Can execute queries, multiple queries through UI. Can visualize the a complex query</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53</a:t>
            </a:fld>
            <a:endParaRPr lang="en-US"/>
          </a:p>
        </p:txBody>
      </p:sp>
    </p:spTree>
    <p:extLst>
      <p:ext uri="{BB962C8B-B14F-4D97-AF65-F5344CB8AC3E}">
        <p14:creationId xmlns:p14="http://schemas.microsoft.com/office/powerpoint/2010/main" val="1766600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pPr marL="176213" marR="0" lvl="0" indent="-176213" algn="l" defTabSz="1097280" rtl="0" eaLnBrk="1" fontAlgn="auto" latinLnBrk="0" hangingPunct="1">
              <a:lnSpc>
                <a:spcPct val="100000"/>
              </a:lnSpc>
              <a:spcBef>
                <a:spcPts val="0"/>
              </a:spcBef>
              <a:spcAft>
                <a:spcPts val="0"/>
              </a:spcAft>
              <a:buClrTx/>
              <a:buSzTx/>
              <a:tabLst/>
              <a:defRPr/>
            </a:pPr>
            <a:r>
              <a:rPr lang="en-US" dirty="0" smtClean="0"/>
              <a:t>Ok</a:t>
            </a:r>
            <a:r>
              <a:rPr lang="en-US" baseline="0" dirty="0" smtClean="0"/>
              <a:t> this slide should have been</a:t>
            </a:r>
            <a:r>
              <a:rPr lang="mr-IN" baseline="0" dirty="0" smtClean="0"/>
              <a:t>…</a:t>
            </a:r>
            <a:r>
              <a:rPr lang="en-US" baseline="0" dirty="0" smtClean="0"/>
              <a:t>  Why you would love </a:t>
            </a:r>
            <a:r>
              <a:rPr lang="en-US" baseline="0" dirty="0" err="1" smtClean="0"/>
              <a:t>Ambari</a:t>
            </a:r>
            <a:r>
              <a:rPr lang="en-US" baseline="0" dirty="0" smtClean="0"/>
              <a:t> </a:t>
            </a:r>
          </a:p>
          <a:p>
            <a:pPr marL="176213" marR="0" lvl="0" indent="-176213" algn="l" defTabSz="1097280" rtl="0" eaLnBrk="1" fontAlgn="auto" latinLnBrk="0" hangingPunct="1">
              <a:lnSpc>
                <a:spcPct val="100000"/>
              </a:lnSpc>
              <a:spcBef>
                <a:spcPts val="0"/>
              </a:spcBef>
              <a:spcAft>
                <a:spcPts val="0"/>
              </a:spcAft>
              <a:buClrTx/>
              <a:buSzTx/>
              <a:tabLst/>
              <a:defRPr/>
            </a:pPr>
            <a:r>
              <a:rPr lang="en-US" baseline="0" dirty="0" smtClean="0"/>
              <a:t>First its </a:t>
            </a:r>
            <a:r>
              <a:rPr lang="en-US" baseline="0" dirty="0" err="1" smtClean="0"/>
              <a:t>opensource</a:t>
            </a:r>
            <a:r>
              <a:rPr lang="en-US" baseline="0" dirty="0" smtClean="0"/>
              <a:t>, its freely </a:t>
            </a:r>
            <a:r>
              <a:rPr lang="en-US" baseline="0" dirty="0" err="1" smtClean="0"/>
              <a:t>downlodable</a:t>
            </a:r>
            <a:r>
              <a:rPr lang="en-US" baseline="0" dirty="0" smtClean="0"/>
              <a:t> and everyone can use it.</a:t>
            </a:r>
          </a:p>
          <a:p>
            <a:pPr marL="176213" marR="0" lvl="0" indent="-176213" algn="l" defTabSz="1097280" rtl="0" eaLnBrk="1" fontAlgn="auto" latinLnBrk="0" hangingPunct="1">
              <a:lnSpc>
                <a:spcPct val="100000"/>
              </a:lnSpc>
              <a:spcBef>
                <a:spcPts val="0"/>
              </a:spcBef>
              <a:spcAft>
                <a:spcPts val="0"/>
              </a:spcAft>
              <a:buClrTx/>
              <a:buSzTx/>
              <a:buFont typeface="Arial" pitchFamily="34" charset="0"/>
              <a:buChar char="•"/>
              <a:tabLst/>
              <a:defRPr/>
            </a:pPr>
            <a:r>
              <a:rPr lang="en-US" baseline="0" dirty="0" err="1" smtClean="0"/>
              <a:t>Ambari</a:t>
            </a:r>
            <a:r>
              <a:rPr lang="en-US" baseline="0" dirty="0" smtClean="0"/>
              <a:t> is a very active apache project which enjoys </a:t>
            </a:r>
            <a:r>
              <a:rPr lang="en-US" baseline="0" dirty="0" smtClean="0"/>
              <a:t>huge community support inside and outside of Apache.</a:t>
            </a:r>
          </a:p>
          <a:p>
            <a:pPr marL="176213" marR="0" lvl="0" indent="-176213" algn="l" defTabSz="109728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Hortonworks has also started a community support. You can go to </a:t>
            </a:r>
            <a:r>
              <a:rPr lang="en-US" baseline="0" dirty="0" err="1" smtClean="0"/>
              <a:t>community.hortonworks.com</a:t>
            </a:r>
            <a:r>
              <a:rPr lang="en-US" baseline="0" dirty="0" smtClean="0"/>
              <a:t> and ask and give answers not just on </a:t>
            </a:r>
            <a:r>
              <a:rPr lang="en-US" baseline="0" dirty="0" err="1" smtClean="0"/>
              <a:t>Ambari</a:t>
            </a:r>
            <a:r>
              <a:rPr lang="en-US" baseline="0" dirty="0" smtClean="0"/>
              <a:t> by complete Hadoop ecosystem.</a:t>
            </a:r>
          </a:p>
          <a:p>
            <a:pPr marL="176213" marR="0" lvl="0" indent="-176213" algn="l" defTabSz="1097280" rtl="0" eaLnBrk="1" fontAlgn="auto" latinLnBrk="0" hangingPunct="1">
              <a:lnSpc>
                <a:spcPct val="100000"/>
              </a:lnSpc>
              <a:spcBef>
                <a:spcPts val="0"/>
              </a:spcBef>
              <a:spcAft>
                <a:spcPts val="0"/>
              </a:spcAft>
              <a:buClrTx/>
              <a:buSzTx/>
              <a:buFont typeface="Arial" pitchFamily="34" charset="0"/>
              <a:buChar char="•"/>
              <a:tabLst/>
              <a:defRPr/>
            </a:pPr>
            <a:r>
              <a:rPr lang="en-US" baseline="0" dirty="0" err="1" smtClean="0"/>
              <a:t>Ambari</a:t>
            </a:r>
            <a:r>
              <a:rPr lang="en-US" baseline="0" dirty="0" smtClean="0"/>
              <a:t> design is very intuitive and very visual. It make the mundane task of installation and monitoring quite interesting. It provide wealth of information about cluster and service health in graphical and visual forms</a:t>
            </a:r>
          </a:p>
          <a:p>
            <a:pPr marL="176213" marR="0" lvl="0" indent="-176213" algn="l" defTabSz="109728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Its extensible. You can add your own service definitions, alerts, </a:t>
            </a:r>
            <a:r>
              <a:rPr lang="en-US" baseline="0" dirty="0" err="1" smtClean="0"/>
              <a:t>metricies</a:t>
            </a:r>
            <a:r>
              <a:rPr lang="en-US" baseline="0" dirty="0" smtClean="0"/>
              <a:t>, views and what not..</a:t>
            </a:r>
          </a:p>
          <a:p>
            <a:pPr marL="176213" marR="0" lvl="0" indent="-176213" algn="l" defTabSz="109728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Its customizable. You can customize UI to quite an extend and you can choose your own way of security settings.</a:t>
            </a:r>
          </a:p>
          <a:p>
            <a:pPr marL="176213" marR="0" lvl="0" indent="-176213" algn="l" defTabSz="109728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Its developer friendly. It gives you complete access to through REST APIs.</a:t>
            </a:r>
          </a:p>
          <a:p>
            <a:pPr marL="176213" marR="0" lvl="0" indent="-176213" algn="l" defTabSz="109728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And its scalable for different views. We will discuss this later.</a:t>
            </a:r>
          </a:p>
          <a:p>
            <a:pPr marL="176213" marR="0" lvl="0" indent="-176213" algn="l" defTabSz="1097280" rtl="0" eaLnBrk="1" fontAlgn="auto" latinLnBrk="0" hangingPunct="1">
              <a:lnSpc>
                <a:spcPct val="100000"/>
              </a:lnSpc>
              <a:spcBef>
                <a:spcPts val="0"/>
              </a:spcBef>
              <a:spcAft>
                <a:spcPts val="0"/>
              </a:spcAft>
              <a:buClrTx/>
              <a:buSzTx/>
              <a:tabLst/>
              <a:defRPr/>
            </a:pPr>
            <a:endParaRPr lang="en-US" dirty="0"/>
          </a:p>
        </p:txBody>
      </p:sp>
      <p:sp>
        <p:nvSpPr>
          <p:cNvPr id="4" name="Footer Placeholder 3"/>
          <p:cNvSpPr>
            <a:spLocks noGrp="1"/>
          </p:cNvSpPr>
          <p:nvPr>
            <p:ph type="ftr" sz="quarter" idx="10"/>
          </p:nvPr>
        </p:nvSpPr>
        <p:spPr/>
        <p:txBody>
          <a:bodyPr/>
          <a:lstStyle/>
          <a:p>
            <a:r>
              <a:rPr lang="en-US" smtClean="0"/>
              <a:t>Hortonworks: Powering the Future of Data</a:t>
            </a:r>
            <a:endParaRPr lang="en-US" dirty="0"/>
          </a:p>
        </p:txBody>
      </p:sp>
      <p:sp>
        <p:nvSpPr>
          <p:cNvPr id="5" name="Slide Number Placeholder 4"/>
          <p:cNvSpPr>
            <a:spLocks noGrp="1"/>
          </p:cNvSpPr>
          <p:nvPr>
            <p:ph type="sldNum" sz="quarter" idx="11"/>
          </p:nvPr>
        </p:nvSpPr>
        <p:spPr/>
        <p:txBody>
          <a:bodyPr/>
          <a:lstStyle/>
          <a:p>
            <a:fld id="{65F8852D-A642-44AF-93F0-4A3BD6E66CA8}" type="slidenum">
              <a:rPr lang="en-US" smtClean="0"/>
              <a:pPr/>
              <a:t>5</a:t>
            </a:fld>
            <a:endParaRPr lang="en-US" dirty="0"/>
          </a:p>
        </p:txBody>
      </p:sp>
    </p:spTree>
    <p:extLst>
      <p:ext uri="{BB962C8B-B14F-4D97-AF65-F5344CB8AC3E}">
        <p14:creationId xmlns:p14="http://schemas.microsoft.com/office/powerpoint/2010/main" val="7062596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r>
              <a:rPr lang="en-US" baseline="0" smtClean="0"/>
              <a:t>Can </a:t>
            </a:r>
            <a:r>
              <a:rPr lang="en-US" baseline="0" dirty="0" smtClean="0"/>
              <a:t>visualize the a complex query</a:t>
            </a:r>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54</a:t>
            </a:fld>
            <a:endParaRPr lang="en-US"/>
          </a:p>
        </p:txBody>
      </p:sp>
    </p:spTree>
    <p:extLst>
      <p:ext uri="{BB962C8B-B14F-4D97-AF65-F5344CB8AC3E}">
        <p14:creationId xmlns:p14="http://schemas.microsoft.com/office/powerpoint/2010/main" val="1766600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55</a:t>
            </a:fld>
            <a:endParaRPr lang="en-US"/>
          </a:p>
        </p:txBody>
      </p:sp>
    </p:spTree>
    <p:extLst>
      <p:ext uri="{BB962C8B-B14F-4D97-AF65-F5344CB8AC3E}">
        <p14:creationId xmlns:p14="http://schemas.microsoft.com/office/powerpoint/2010/main" val="17666001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56</a:t>
            </a:fld>
            <a:endParaRPr lang="en-US"/>
          </a:p>
        </p:txBody>
      </p:sp>
    </p:spTree>
    <p:extLst>
      <p:ext uri="{BB962C8B-B14F-4D97-AF65-F5344CB8AC3E}">
        <p14:creationId xmlns:p14="http://schemas.microsoft.com/office/powerpoint/2010/main" val="20104420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57</a:t>
            </a:fld>
            <a:endParaRPr lang="en-US"/>
          </a:p>
        </p:txBody>
      </p:sp>
    </p:spTree>
    <p:extLst>
      <p:ext uri="{BB962C8B-B14F-4D97-AF65-F5344CB8AC3E}">
        <p14:creationId xmlns:p14="http://schemas.microsoft.com/office/powerpoint/2010/main" val="20898537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r>
              <a:rPr lang="en-US" dirty="0" smtClean="0"/>
              <a:t>It</a:t>
            </a:r>
            <a:r>
              <a:rPr lang="en-US" baseline="0" dirty="0" smtClean="0"/>
              <a:t> can have multiple </a:t>
            </a:r>
            <a:r>
              <a:rPr lang="en-US" baseline="0" dirty="0" err="1" smtClean="0"/>
              <a:t>ambari</a:t>
            </a:r>
            <a:r>
              <a:rPr lang="en-US" baseline="0" dirty="0" smtClean="0"/>
              <a:t> views server for improved performance behind the load balancer.</a:t>
            </a:r>
          </a:p>
          <a:p>
            <a:r>
              <a:rPr lang="en-US" baseline="0" dirty="0" smtClean="0"/>
              <a:t>Helps you in the scale.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pPr/>
              <a:t>58</a:t>
            </a:fld>
            <a:endParaRPr lang="en-US"/>
          </a:p>
        </p:txBody>
      </p:sp>
    </p:spTree>
    <p:extLst>
      <p:ext uri="{BB962C8B-B14F-4D97-AF65-F5344CB8AC3E}">
        <p14:creationId xmlns:p14="http://schemas.microsoft.com/office/powerpoint/2010/main" val="6520075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1374085-3E80-6E4B-8D15-AE111E3F12C2}" type="slidenum">
              <a:rPr lang="en-US" smtClean="0"/>
              <a:pPr>
                <a:defRPr/>
              </a:pPr>
              <a:t>59</a:t>
            </a:fld>
            <a:endParaRPr lang="en-US" dirty="0"/>
          </a:p>
        </p:txBody>
      </p:sp>
    </p:spTree>
    <p:extLst>
      <p:ext uri="{BB962C8B-B14F-4D97-AF65-F5344CB8AC3E}">
        <p14:creationId xmlns:p14="http://schemas.microsoft.com/office/powerpoint/2010/main" val="8329402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dirty="0"/>
          </a:p>
        </p:txBody>
      </p:sp>
      <p:sp>
        <p:nvSpPr>
          <p:cNvPr id="5" name="Footer Placeholder 4"/>
          <p:cNvSpPr>
            <a:spLocks noGrp="1"/>
          </p:cNvSpPr>
          <p:nvPr>
            <p:ph type="ftr" sz="quarter" idx="10"/>
          </p:nvPr>
        </p:nvSpPr>
        <p:spPr/>
        <p:txBody>
          <a:bodyPr/>
          <a:lstStyle/>
          <a:p>
            <a:r>
              <a:rPr lang="en-US" dirty="0"/>
              <a:t>Hortonworks: Powering the Future of Data</a:t>
            </a:r>
          </a:p>
        </p:txBody>
      </p:sp>
      <p:sp>
        <p:nvSpPr>
          <p:cNvPr id="6" name="Slide Number Placeholder 5"/>
          <p:cNvSpPr>
            <a:spLocks noGrp="1"/>
          </p:cNvSpPr>
          <p:nvPr>
            <p:ph type="sldNum" sz="quarter" idx="11"/>
          </p:nvPr>
        </p:nvSpPr>
        <p:spPr/>
        <p:txBody>
          <a:bodyPr/>
          <a:lstStyle/>
          <a:p>
            <a:fld id="{65F8852D-A642-44AF-93F0-4A3BD6E66CA8}" type="slidenum">
              <a:rPr lang="en-US" smtClean="0"/>
              <a:pPr/>
              <a:t>60</a:t>
            </a:fld>
            <a:endParaRPr lang="en-US" dirty="0"/>
          </a:p>
        </p:txBody>
      </p:sp>
    </p:spTree>
    <p:extLst>
      <p:ext uri="{BB962C8B-B14F-4D97-AF65-F5344CB8AC3E}">
        <p14:creationId xmlns:p14="http://schemas.microsoft.com/office/powerpoint/2010/main" val="921605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1E8096-F329-7647-8BCC-856D6F856EB3}" type="slidenum">
              <a:rPr lang="en-US" smtClean="0"/>
              <a:pPr/>
              <a:t>6</a:t>
            </a:fld>
            <a:endParaRPr lang="en-US"/>
          </a:p>
        </p:txBody>
      </p:sp>
    </p:spTree>
    <p:extLst>
      <p:ext uri="{BB962C8B-B14F-4D97-AF65-F5344CB8AC3E}">
        <p14:creationId xmlns:p14="http://schemas.microsoft.com/office/powerpoint/2010/main" val="1219225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a:t>
            </a:r>
            <a:r>
              <a:rPr lang="en-US" baseline="0" dirty="0" smtClean="0"/>
              <a:t> landing page when you first login into </a:t>
            </a:r>
            <a:r>
              <a:rPr lang="en-US" baseline="0" dirty="0" err="1" smtClean="0"/>
              <a:t>ambari</a:t>
            </a:r>
            <a:r>
              <a:rPr lang="en-US" baseline="0" dirty="0" smtClean="0"/>
              <a:t>. </a:t>
            </a:r>
          </a:p>
          <a:p>
            <a:r>
              <a:rPr lang="en-US" baseline="0" dirty="0" smtClean="0"/>
              <a:t>Starting from the left --</a:t>
            </a:r>
          </a:p>
          <a:p>
            <a:r>
              <a:rPr lang="en-US" baseline="0" dirty="0" smtClean="0"/>
              <a:t>Note that there is no cluster installed yet. </a:t>
            </a:r>
          </a:p>
          <a:p>
            <a:r>
              <a:rPr lang="en-US" baseline="0" dirty="0" smtClean="0"/>
              <a:t>There is option of Remote Clusters where you can connect to the other </a:t>
            </a:r>
            <a:r>
              <a:rPr lang="en-US" baseline="0" dirty="0" err="1" smtClean="0"/>
              <a:t>Ambari</a:t>
            </a:r>
            <a:r>
              <a:rPr lang="en-US" baseline="0" dirty="0" smtClean="0"/>
              <a:t> Clusters. Very very </a:t>
            </a:r>
            <a:r>
              <a:rPr lang="en-US" baseline="0" dirty="0" err="1" smtClean="0"/>
              <a:t>usefull</a:t>
            </a:r>
            <a:r>
              <a:rPr lang="en-US" baseline="0" dirty="0" smtClean="0"/>
              <a:t> feature for scalability and </a:t>
            </a:r>
            <a:r>
              <a:rPr lang="en-US" baseline="0" dirty="0" err="1" smtClean="0"/>
              <a:t>accessebility</a:t>
            </a:r>
            <a:r>
              <a:rPr lang="en-US" baseline="0" dirty="0" smtClean="0"/>
              <a:t>. (</a:t>
            </a:r>
            <a:r>
              <a:rPr lang="en-US" baseline="0" dirty="0" err="1" smtClean="0"/>
              <a:t>Pallav</a:t>
            </a:r>
            <a:r>
              <a:rPr lang="en-US" baseline="0" dirty="0" smtClean="0"/>
              <a:t> will talk about this in brief later on)</a:t>
            </a:r>
          </a:p>
          <a:p>
            <a:r>
              <a:rPr lang="en-US" baseline="0" dirty="0" smtClean="0"/>
              <a:t>There is wizard to manage </a:t>
            </a:r>
            <a:r>
              <a:rPr lang="en-US" baseline="0" dirty="0" err="1" smtClean="0"/>
              <a:t>Ambari</a:t>
            </a:r>
            <a:r>
              <a:rPr lang="en-US" baseline="0" dirty="0" smtClean="0"/>
              <a:t> Views (</a:t>
            </a:r>
            <a:r>
              <a:rPr lang="en-US" baseline="0" dirty="0" err="1" smtClean="0"/>
              <a:t>Pallav</a:t>
            </a:r>
            <a:r>
              <a:rPr lang="en-US" baseline="0" dirty="0" smtClean="0"/>
              <a:t> will discuss this later on.)</a:t>
            </a:r>
          </a:p>
          <a:p>
            <a:r>
              <a:rPr lang="en-US" baseline="0" dirty="0" smtClean="0"/>
              <a:t>User and Group Management Links which will touch upon in a while.</a:t>
            </a:r>
          </a:p>
          <a:p>
            <a:r>
              <a:rPr lang="en-US" baseline="0" dirty="0" smtClean="0"/>
              <a:t>The one which is more of interest right now is the Launch Install Wizard button.</a:t>
            </a:r>
            <a:endParaRPr lang="en-US" dirty="0"/>
          </a:p>
        </p:txBody>
      </p:sp>
      <p:sp>
        <p:nvSpPr>
          <p:cNvPr id="4" name="Footer Placeholder 3"/>
          <p:cNvSpPr>
            <a:spLocks noGrp="1"/>
          </p:cNvSpPr>
          <p:nvPr>
            <p:ph type="ftr" sz="quarter" idx="10"/>
          </p:nvPr>
        </p:nvSpPr>
        <p:spPr/>
        <p:txBody>
          <a:bodyPr/>
          <a:lstStyle/>
          <a:p>
            <a:r>
              <a:rPr lang="en-US" smtClean="0"/>
              <a:t>Hortonworks: Powering the Future of Data</a:t>
            </a:r>
            <a:endParaRPr lang="en-US" dirty="0"/>
          </a:p>
        </p:txBody>
      </p:sp>
      <p:sp>
        <p:nvSpPr>
          <p:cNvPr id="5" name="Slide Number Placeholder 4"/>
          <p:cNvSpPr>
            <a:spLocks noGrp="1"/>
          </p:cNvSpPr>
          <p:nvPr>
            <p:ph type="sldNum" sz="quarter" idx="11"/>
          </p:nvPr>
        </p:nvSpPr>
        <p:spPr/>
        <p:txBody>
          <a:bodyPr/>
          <a:lstStyle/>
          <a:p>
            <a:fld id="{65F8852D-A642-44AF-93F0-4A3BD6E66CA8}" type="slidenum">
              <a:rPr lang="en-US" smtClean="0"/>
              <a:pPr/>
              <a:t>7</a:t>
            </a:fld>
            <a:endParaRPr lang="en-US" dirty="0"/>
          </a:p>
        </p:txBody>
      </p:sp>
    </p:spTree>
    <p:extLst>
      <p:ext uri="{BB962C8B-B14F-4D97-AF65-F5344CB8AC3E}">
        <p14:creationId xmlns:p14="http://schemas.microsoft.com/office/powerpoint/2010/main" val="1470102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r>
              <a:rPr lang="en-US" dirty="0" smtClean="0"/>
              <a:t>Give</a:t>
            </a:r>
            <a:r>
              <a:rPr lang="en-US" baseline="0" dirty="0" smtClean="0"/>
              <a:t> your cluster a </a:t>
            </a:r>
            <a:r>
              <a:rPr lang="en-US" baseline="0" dirty="0" err="1" smtClean="0"/>
              <a:t>meaningfull</a:t>
            </a:r>
            <a:r>
              <a:rPr lang="en-US" baseline="0" dirty="0" smtClean="0"/>
              <a:t> name. Remember this name will be used in all the REST APIs exposed by </a:t>
            </a:r>
            <a:r>
              <a:rPr lang="en-US" baseline="0" dirty="0" err="1" smtClean="0"/>
              <a:t>Ambari</a:t>
            </a:r>
            <a:r>
              <a:rPr lang="en-US" baseline="0" dirty="0" smtClean="0"/>
              <a:t> so if you are </a:t>
            </a:r>
            <a:r>
              <a:rPr lang="en-US" baseline="0" dirty="0" err="1" smtClean="0"/>
              <a:t>gonna</a:t>
            </a:r>
            <a:r>
              <a:rPr lang="en-US" baseline="0" dirty="0" smtClean="0"/>
              <a:t> do REST automation this name will be used a lot.</a:t>
            </a:r>
            <a:endParaRPr lang="en-US" dirty="0"/>
          </a:p>
        </p:txBody>
      </p:sp>
      <p:sp>
        <p:nvSpPr>
          <p:cNvPr id="4" name="Footer Placeholder 3"/>
          <p:cNvSpPr>
            <a:spLocks noGrp="1"/>
          </p:cNvSpPr>
          <p:nvPr>
            <p:ph type="ftr" sz="quarter" idx="10"/>
          </p:nvPr>
        </p:nvSpPr>
        <p:spPr/>
        <p:txBody>
          <a:bodyPr/>
          <a:lstStyle/>
          <a:p>
            <a:r>
              <a:rPr lang="en-US" smtClean="0"/>
              <a:t>Hortonworks: Powering the Future of Data</a:t>
            </a:r>
            <a:endParaRPr lang="en-US" dirty="0"/>
          </a:p>
        </p:txBody>
      </p:sp>
      <p:sp>
        <p:nvSpPr>
          <p:cNvPr id="5" name="Slide Number Placeholder 4"/>
          <p:cNvSpPr>
            <a:spLocks noGrp="1"/>
          </p:cNvSpPr>
          <p:nvPr>
            <p:ph type="sldNum" sz="quarter" idx="11"/>
          </p:nvPr>
        </p:nvSpPr>
        <p:spPr/>
        <p:txBody>
          <a:bodyPr/>
          <a:lstStyle/>
          <a:p>
            <a:fld id="{65F8852D-A642-44AF-93F0-4A3BD6E66CA8}" type="slidenum">
              <a:rPr lang="en-US" smtClean="0"/>
              <a:pPr/>
              <a:t>8</a:t>
            </a:fld>
            <a:endParaRPr lang="en-US" dirty="0"/>
          </a:p>
        </p:txBody>
      </p:sp>
    </p:spTree>
    <p:extLst>
      <p:ext uri="{BB962C8B-B14F-4D97-AF65-F5344CB8AC3E}">
        <p14:creationId xmlns:p14="http://schemas.microsoft.com/office/powerpoint/2010/main" val="1953988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Ambari</a:t>
            </a:r>
            <a:r>
              <a:rPr lang="en-US" dirty="0" smtClean="0"/>
              <a:t> supports different</a:t>
            </a:r>
            <a:r>
              <a:rPr lang="en-US" baseline="0" dirty="0" smtClean="0"/>
              <a:t> stacks. Stacks are basically definition and configuration of services. We will discuss stacks more later</a:t>
            </a:r>
          </a:p>
          <a:p>
            <a:r>
              <a:rPr lang="en-US" baseline="0" dirty="0" smtClean="0"/>
              <a:t>The most popular stack for </a:t>
            </a:r>
            <a:r>
              <a:rPr lang="en-US" baseline="0" dirty="0" err="1" smtClean="0"/>
              <a:t>Ambari</a:t>
            </a:r>
            <a:r>
              <a:rPr lang="en-US" baseline="0" dirty="0" smtClean="0"/>
              <a:t> is HDP. Hortonworks Data Platform released publicly by Hortonworks</a:t>
            </a:r>
          </a:p>
          <a:p>
            <a:r>
              <a:rPr lang="en-US" baseline="0" dirty="0" smtClean="0"/>
              <a:t>You can select which stack you want to install. The repositories will be selected automatically.</a:t>
            </a:r>
          </a:p>
          <a:p>
            <a:r>
              <a:rPr lang="en-US" baseline="0" dirty="0" smtClean="0"/>
              <a:t>Alternatively you can provide Stack Version Definition file which will add new stack elements.</a:t>
            </a:r>
            <a:endParaRPr lang="en-US" dirty="0"/>
          </a:p>
        </p:txBody>
      </p:sp>
      <p:sp>
        <p:nvSpPr>
          <p:cNvPr id="4" name="Footer Placeholder 3"/>
          <p:cNvSpPr>
            <a:spLocks noGrp="1"/>
          </p:cNvSpPr>
          <p:nvPr>
            <p:ph type="ftr" sz="quarter" idx="10"/>
          </p:nvPr>
        </p:nvSpPr>
        <p:spPr/>
        <p:txBody>
          <a:bodyPr/>
          <a:lstStyle/>
          <a:p>
            <a:r>
              <a:rPr lang="en-US" smtClean="0"/>
              <a:t>Hortonworks: Powering the Future of Data</a:t>
            </a:r>
            <a:endParaRPr lang="en-US" dirty="0"/>
          </a:p>
        </p:txBody>
      </p:sp>
      <p:sp>
        <p:nvSpPr>
          <p:cNvPr id="5" name="Slide Number Placeholder 4"/>
          <p:cNvSpPr>
            <a:spLocks noGrp="1"/>
          </p:cNvSpPr>
          <p:nvPr>
            <p:ph type="sldNum" sz="quarter" idx="11"/>
          </p:nvPr>
        </p:nvSpPr>
        <p:spPr/>
        <p:txBody>
          <a:bodyPr/>
          <a:lstStyle/>
          <a:p>
            <a:fld id="{65F8852D-A642-44AF-93F0-4A3BD6E66CA8}" type="slidenum">
              <a:rPr lang="en-US" smtClean="0"/>
              <a:pPr/>
              <a:t>9</a:t>
            </a:fld>
            <a:endParaRPr lang="en-US" dirty="0"/>
          </a:p>
        </p:txBody>
      </p:sp>
    </p:spTree>
    <p:extLst>
      <p:ext uri="{BB962C8B-B14F-4D97-AF65-F5344CB8AC3E}">
        <p14:creationId xmlns:p14="http://schemas.microsoft.com/office/powerpoint/2010/main" val="87566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92150"/>
            <a:ext cx="5486400" cy="3086100"/>
          </a:xfrm>
        </p:spPr>
      </p:sp>
      <p:sp>
        <p:nvSpPr>
          <p:cNvPr id="3" name="Notes Placeholder 2"/>
          <p:cNvSpPr>
            <a:spLocks noGrp="1"/>
          </p:cNvSpPr>
          <p:nvPr>
            <p:ph type="body" idx="1"/>
          </p:nvPr>
        </p:nvSpPr>
        <p:spPr/>
        <p:txBody>
          <a:bodyPr/>
          <a:lstStyle/>
          <a:p>
            <a:r>
              <a:rPr lang="en-US" dirty="0" smtClean="0"/>
              <a:t>You have enter</a:t>
            </a:r>
            <a:r>
              <a:rPr lang="en-US" baseline="0" dirty="0" smtClean="0"/>
              <a:t> FQDN’s of all the host which make up your cluster here. One host per line.</a:t>
            </a:r>
          </a:p>
          <a:p>
            <a:r>
              <a:rPr lang="en-US" baseline="0" dirty="0" smtClean="0"/>
              <a:t>Next you can choose to give the </a:t>
            </a:r>
            <a:r>
              <a:rPr lang="en-US" baseline="0" dirty="0" err="1" smtClean="0"/>
              <a:t>ssh</a:t>
            </a:r>
            <a:r>
              <a:rPr lang="en-US" baseline="0" dirty="0" smtClean="0"/>
              <a:t> private key for you cluster so that </a:t>
            </a:r>
            <a:r>
              <a:rPr lang="en-US" baseline="0" dirty="0" err="1" smtClean="0"/>
              <a:t>ambari</a:t>
            </a:r>
            <a:r>
              <a:rPr lang="en-US" baseline="0" dirty="0" smtClean="0"/>
              <a:t> can automatically install </a:t>
            </a:r>
            <a:r>
              <a:rPr lang="en-US" baseline="0" dirty="0" err="1" smtClean="0"/>
              <a:t>Ambari</a:t>
            </a:r>
            <a:r>
              <a:rPr lang="en-US" baseline="0" dirty="0" smtClean="0"/>
              <a:t> Agents on all of the nodes.</a:t>
            </a:r>
          </a:p>
          <a:p>
            <a:r>
              <a:rPr lang="en-US" baseline="0" dirty="0" smtClean="0"/>
              <a:t>Otherwise you can perform it manually on each host.</a:t>
            </a:r>
          </a:p>
          <a:p>
            <a:r>
              <a:rPr lang="en-US" baseline="0" dirty="0" smtClean="0"/>
              <a:t>So basically </a:t>
            </a:r>
            <a:r>
              <a:rPr lang="en-US" baseline="0" dirty="0" err="1" smtClean="0"/>
              <a:t>Ambari</a:t>
            </a:r>
            <a:r>
              <a:rPr lang="en-US" baseline="0" dirty="0" smtClean="0"/>
              <a:t> has 2 parts to it. </a:t>
            </a:r>
            <a:r>
              <a:rPr lang="en-US" baseline="0" dirty="0" err="1" smtClean="0"/>
              <a:t>Ambari</a:t>
            </a:r>
            <a:r>
              <a:rPr lang="en-US" baseline="0" dirty="0" smtClean="0"/>
              <a:t> Agents which are installed on each host and </a:t>
            </a:r>
            <a:r>
              <a:rPr lang="en-US" baseline="0" dirty="0" err="1" smtClean="0"/>
              <a:t>Ambari</a:t>
            </a:r>
            <a:r>
              <a:rPr lang="en-US" baseline="0" dirty="0" smtClean="0"/>
              <a:t> Server which is installed on a single server.</a:t>
            </a:r>
          </a:p>
          <a:p>
            <a:r>
              <a:rPr lang="en-US" baseline="0" dirty="0" err="1" smtClean="0"/>
              <a:t>Ambari</a:t>
            </a:r>
            <a:r>
              <a:rPr lang="en-US" baseline="0" dirty="0" smtClean="0"/>
              <a:t> Agents are the workhorse that do most of the jobs given by </a:t>
            </a:r>
            <a:r>
              <a:rPr lang="en-US" baseline="0" dirty="0" err="1" smtClean="0"/>
              <a:t>ambari</a:t>
            </a:r>
            <a:r>
              <a:rPr lang="en-US" baseline="0" dirty="0" smtClean="0"/>
              <a:t> server. Like installation, stop, start service </a:t>
            </a:r>
            <a:r>
              <a:rPr lang="en-US" baseline="0" dirty="0" err="1" smtClean="0"/>
              <a:t>etc</a:t>
            </a:r>
            <a:r>
              <a:rPr lang="en-US" baseline="0" dirty="0" smtClean="0"/>
              <a:t> etc..</a:t>
            </a:r>
            <a:endParaRPr lang="en-US" dirty="0"/>
          </a:p>
        </p:txBody>
      </p:sp>
      <p:sp>
        <p:nvSpPr>
          <p:cNvPr id="4" name="Footer Placeholder 3"/>
          <p:cNvSpPr>
            <a:spLocks noGrp="1"/>
          </p:cNvSpPr>
          <p:nvPr>
            <p:ph type="ftr" sz="quarter" idx="10"/>
          </p:nvPr>
        </p:nvSpPr>
        <p:spPr/>
        <p:txBody>
          <a:bodyPr/>
          <a:lstStyle/>
          <a:p>
            <a:r>
              <a:rPr lang="en-US" smtClean="0"/>
              <a:t>Hortonworks: Powering the Future of Data</a:t>
            </a:r>
            <a:endParaRPr lang="en-US" dirty="0"/>
          </a:p>
        </p:txBody>
      </p:sp>
      <p:sp>
        <p:nvSpPr>
          <p:cNvPr id="5" name="Slide Number Placeholder 4"/>
          <p:cNvSpPr>
            <a:spLocks noGrp="1"/>
          </p:cNvSpPr>
          <p:nvPr>
            <p:ph type="sldNum" sz="quarter" idx="11"/>
          </p:nvPr>
        </p:nvSpPr>
        <p:spPr/>
        <p:txBody>
          <a:bodyPr/>
          <a:lstStyle/>
          <a:p>
            <a:fld id="{65F8852D-A642-44AF-93F0-4A3BD6E66CA8}" type="slidenum">
              <a:rPr lang="en-US" smtClean="0"/>
              <a:pPr/>
              <a:t>10</a:t>
            </a:fld>
            <a:endParaRPr lang="en-US" dirty="0"/>
          </a:p>
        </p:txBody>
      </p:sp>
    </p:spTree>
    <p:extLst>
      <p:ext uri="{BB962C8B-B14F-4D97-AF65-F5344CB8AC3E}">
        <p14:creationId xmlns:p14="http://schemas.microsoft.com/office/powerpoint/2010/main" val="1596914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jpg"/><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een Title 1">
    <p:spTree>
      <p:nvGrpSpPr>
        <p:cNvPr id="1" name=""/>
        <p:cNvGrpSpPr/>
        <p:nvPr/>
      </p:nvGrpSpPr>
      <p:grpSpPr>
        <a:xfrm>
          <a:off x="0" y="0"/>
          <a:ext cx="0" cy="0"/>
          <a:chOff x="0" y="0"/>
          <a:chExt cx="0" cy="0"/>
        </a:xfrm>
      </p:grpSpPr>
      <p:pic>
        <p:nvPicPr>
          <p:cNvPr id="16" name="Picture 15"/>
          <p:cNvPicPr preferRelativeResize="0">
            <a:picLocks/>
          </p:cNvPicPr>
          <p:nvPr userDrawn="1"/>
        </p:nvPicPr>
        <p:blipFill>
          <a:blip r:embed="rId2">
            <a:extLst>
              <a:ext uri="{28A0092B-C50C-407E-A947-70E740481C1C}">
                <a14:useLocalDpi xmlns:a14="http://schemas.microsoft.com/office/drawing/2010/main"/>
              </a:ext>
            </a:extLst>
          </a:blip>
          <a:stretch>
            <a:fillRect/>
          </a:stretch>
        </p:blipFill>
        <p:spPr>
          <a:xfrm>
            <a:off x="-20050" y="-15378"/>
            <a:ext cx="14670629" cy="8244588"/>
          </a:xfrm>
          <a:prstGeom prst="rect">
            <a:avLst/>
          </a:prstGeom>
        </p:spPr>
      </p:pic>
      <p:sp>
        <p:nvSpPr>
          <p:cNvPr id="7" name="Title 1"/>
          <p:cNvSpPr>
            <a:spLocks noGrp="1"/>
          </p:cNvSpPr>
          <p:nvPr>
            <p:ph type="ctrTitle" hasCustomPrompt="1"/>
          </p:nvPr>
        </p:nvSpPr>
        <p:spPr bwMode="gray">
          <a:xfrm>
            <a:off x="841494" y="2895254"/>
            <a:ext cx="7644384" cy="1569660"/>
          </a:xfrm>
          <a:prstGeom prst="rect">
            <a:avLst/>
          </a:prstGeom>
          <a:noFill/>
          <a:effectLst>
            <a:outerShdw blurRad="127000" algn="ctr" rotWithShape="0">
              <a:srgbClr val="000000"/>
            </a:outerShdw>
          </a:effectLst>
        </p:spPr>
        <p:txBody>
          <a:bodyPr wrap="square" lIns="0" bIns="0" anchor="b" anchorCtr="0">
            <a:sp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650218"/>
            <a:ext cx="7644384" cy="470898"/>
          </a:xfrm>
          <a:prstGeom prst="rect">
            <a:avLst/>
          </a:prstGeom>
          <a:effectLst>
            <a:outerShdw blurRad="63500" algn="ctr" rotWithShape="0">
              <a:srgbClr val="000000">
                <a:alpha val="50000"/>
              </a:srgbClr>
            </a:outerShdw>
          </a:effectLst>
        </p:spPr>
        <p:txBody>
          <a:bodyPr lIns="0" tIns="0" bIns="0">
            <a:spAutoFit/>
          </a:bodyPr>
          <a:lstStyle>
            <a:lvl1pPr marL="0" indent="0" algn="l">
              <a:lnSpc>
                <a:spcPct val="85000"/>
              </a:lnSpc>
              <a:spcBef>
                <a:spcPts val="200"/>
              </a:spcBef>
              <a:spcAft>
                <a:spcPts val="200"/>
              </a:spcAft>
              <a:buNone/>
              <a:defRPr sz="3600" b="1" baseline="0">
                <a:solidFill>
                  <a:schemeClr val="bg2"/>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bwMode="gray">
          <a:xfrm>
            <a:off x="841494" y="5244102"/>
            <a:ext cx="7644384" cy="470898"/>
          </a:xfrm>
          <a:effectLst>
            <a:outerShdw blurRad="63500" algn="ctr" rotWithShape="0">
              <a:srgbClr val="000000">
                <a:alpha val="50000"/>
              </a:srgbClr>
            </a:outerShdw>
          </a:effectLst>
        </p:spPr>
        <p:txBody>
          <a:bodyPr tIns="0" bIns="0">
            <a:spAutoFit/>
          </a:bodyPr>
          <a:lstStyle>
            <a:lvl1pPr marL="0" indent="0">
              <a:lnSpc>
                <a:spcPct val="85000"/>
              </a:lnSpc>
              <a:buNone/>
              <a:defRPr sz="3600">
                <a:solidFill>
                  <a:schemeClr val="tx2"/>
                </a:solidFill>
              </a:defRPr>
            </a:lvl1pPr>
          </a:lstStyle>
          <a:p>
            <a:pPr lvl="0"/>
            <a:r>
              <a:rPr lang="en-US" smtClean="0"/>
              <a:t>Edit Master text styles</a:t>
            </a:r>
          </a:p>
        </p:txBody>
      </p:sp>
    </p:spTree>
    <p:extLst>
      <p:ext uri="{BB962C8B-B14F-4D97-AF65-F5344CB8AC3E}">
        <p14:creationId xmlns:p14="http://schemas.microsoft.com/office/powerpoint/2010/main" val="34476158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1635"/>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Tree>
    <p:extLst>
      <p:ext uri="{BB962C8B-B14F-4D97-AF65-F5344CB8AC3E}">
        <p14:creationId xmlns:p14="http://schemas.microsoft.com/office/powerpoint/2010/main" val="982243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375" y="-12569"/>
            <a:ext cx="14659655" cy="8238421"/>
          </a:xfrm>
          <a:prstGeom prst="rect">
            <a:avLst/>
          </a:prstGeom>
        </p:spPr>
      </p:pic>
      <p:sp>
        <p:nvSpPr>
          <p:cNvPr id="7" name="Title 1"/>
          <p:cNvSpPr>
            <a:spLocks noGrp="1"/>
          </p:cNvSpPr>
          <p:nvPr>
            <p:ph type="ctrTitle" hasCustomPrompt="1"/>
          </p:nvPr>
        </p:nvSpPr>
        <p:spPr bwMode="gray">
          <a:xfrm>
            <a:off x="841494" y="621013"/>
            <a:ext cx="3084120" cy="784830"/>
          </a:xfrm>
          <a:prstGeom prst="rect">
            <a:avLst/>
          </a:prstGeom>
          <a:noFill/>
          <a:effectLst>
            <a:outerShdw blurRad="127000" algn="ctr" rotWithShape="0">
              <a:srgbClr val="000000"/>
            </a:outerShdw>
          </a:effectLst>
        </p:spPr>
        <p:txBody>
          <a:bodyPr wrap="square" lIns="0" tIns="0" rIns="0" bIns="0" anchor="t" anchorCtr="0">
            <a:sp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dirty="0"/>
              <a:t>Agenda</a:t>
            </a:r>
          </a:p>
        </p:txBody>
      </p:sp>
      <p:sp>
        <p:nvSpPr>
          <p:cNvPr id="4" name="Content Placeholder 3"/>
          <p:cNvSpPr>
            <a:spLocks noGrp="1"/>
          </p:cNvSpPr>
          <p:nvPr>
            <p:ph sz="quarter" idx="10"/>
          </p:nvPr>
        </p:nvSpPr>
        <p:spPr bwMode="gray">
          <a:xfrm>
            <a:off x="4794637" y="1620185"/>
            <a:ext cx="8637582" cy="443198"/>
          </a:xfrm>
          <a:prstGeom prst="rect">
            <a:avLst/>
          </a:prstGeom>
          <a:effectLst/>
        </p:spPr>
        <p:txBody>
          <a:bodyPr lIns="0" tIns="0" rIns="0" bIns="0">
            <a:spAutoFit/>
          </a:bodyPr>
          <a:lstStyle>
            <a:lvl1pPr marL="0" indent="0">
              <a:lnSpc>
                <a:spcPct val="90000"/>
              </a:lnSpc>
              <a:spcBef>
                <a:spcPts val="1200"/>
              </a:spcBef>
              <a:spcAft>
                <a:spcPts val="1200"/>
              </a:spcAft>
              <a:buClr>
                <a:schemeClr val="bg2"/>
              </a:buClr>
              <a:buSzPct val="75000"/>
              <a:buFont typeface="Wingdings 2" pitchFamily="18" charset="2"/>
              <a:buNone/>
              <a:defRPr sz="3200" b="0">
                <a:solidFill>
                  <a:schemeClr val="tx2"/>
                </a:solidFill>
              </a:defRPr>
            </a:lvl1pPr>
            <a:lvl2pPr>
              <a:lnSpc>
                <a:spcPct val="90000"/>
              </a:lnSpc>
              <a:spcBef>
                <a:spcPts val="600"/>
              </a:spcBef>
              <a:defRPr sz="2400">
                <a:solidFill>
                  <a:schemeClr val="tx2"/>
                </a:solidFill>
              </a:defRPr>
            </a:lvl2pPr>
            <a:lvl3pPr>
              <a:defRPr sz="2800"/>
            </a:lvl3pPr>
            <a:lvl4pPr>
              <a:defRPr sz="2800"/>
            </a:lvl4pPr>
            <a:lvl5pPr>
              <a:defRPr sz="2800"/>
            </a:lvl5pPr>
          </a:lstStyle>
          <a:p>
            <a:pPr lvl="0"/>
            <a:r>
              <a:rPr lang="en-US" smtClean="0"/>
              <a:t>Edit Master text styles</a:t>
            </a:r>
          </a:p>
        </p:txBody>
      </p:sp>
      <p:sp>
        <p:nvSpPr>
          <p:cNvPr id="12" name="TextBox 11"/>
          <p:cNvSpPr txBox="1"/>
          <p:nvPr userDrawn="1"/>
        </p:nvSpPr>
        <p:spPr>
          <a:xfrm>
            <a:off x="823773" y="7771768"/>
            <a:ext cx="150426" cy="166199"/>
          </a:xfrm>
          <a:prstGeom prst="rect">
            <a:avLst/>
          </a:prstGeom>
          <a:noFill/>
        </p:spPr>
        <p:txBody>
          <a:bodyPr wrap="none" lIns="0" tIns="0" rIns="0" bIns="0" rtlCol="0">
            <a:spAutoFit/>
          </a:bodyPr>
          <a:lstStyle>
            <a:defPPr>
              <a:defRPr lang="en-US"/>
            </a:defPPr>
            <a:lvl1pPr defTabSz="548640">
              <a:lnSpc>
                <a:spcPct val="90000"/>
              </a:lnSpc>
              <a:defRPr sz="1200" b="0" spc="-84">
                <a:solidFill>
                  <a:schemeClr val="accent4">
                    <a:lumMod val="50000"/>
                  </a:schemeClr>
                </a:solidFill>
              </a:defRPr>
            </a:lvl1pPr>
          </a:lstStyle>
          <a:p>
            <a:pPr lvl="0"/>
            <a:fld id="{9484F7A5-6A8F-8446-A111-2677E1911D97}" type="slidenum">
              <a:rPr lang="en-US" smtClean="0"/>
              <a:pPr lvl="0"/>
              <a:t>‹#›</a:t>
            </a:fld>
            <a:endParaRPr lang="en-US" dirty="0"/>
          </a:p>
        </p:txBody>
      </p:sp>
      <p:sp>
        <p:nvSpPr>
          <p:cNvPr id="14" name="TextBox 13"/>
          <p:cNvSpPr txBox="1"/>
          <p:nvPr userDrawn="1"/>
        </p:nvSpPr>
        <p:spPr>
          <a:xfrm>
            <a:off x="1298448" y="7771768"/>
            <a:ext cx="2991203" cy="166199"/>
          </a:xfrm>
          <a:prstGeom prst="rect">
            <a:avLst/>
          </a:prstGeom>
        </p:spPr>
        <p:txBody>
          <a:bodyPr wrap="none" lIns="0" tIns="0" rIns="0" bIns="0">
            <a:spAutoFit/>
          </a:bodyPr>
          <a:lstStyle>
            <a:defPPr>
              <a:defRPr lang="en-US"/>
            </a:defPPr>
            <a:lvl1pPr>
              <a:spcBef>
                <a:spcPts val="0"/>
              </a:spcBef>
              <a:buFont typeface="Arial"/>
              <a:buNone/>
              <a:defRPr sz="1080">
                <a:solidFill>
                  <a:schemeClr val="accent4">
                    <a:lumMod val="50000"/>
                  </a:schemeClr>
                </a:solidFill>
                <a:ea typeface="ヒラギノ角ゴ Pro W3" charset="-128"/>
                <a:cs typeface="ヒラギノ角ゴ Pro W3" charset="-128"/>
              </a:defRPr>
            </a:lvl1pPr>
          </a:lstStyle>
          <a:p>
            <a:pPr lvl="0"/>
            <a:r>
              <a:rPr lang="en-US" dirty="0"/>
              <a:t>© Hortonworks Inc. 2011 – </a:t>
            </a:r>
            <a:r>
              <a:rPr lang="en-US" dirty="0" smtClean="0"/>
              <a:t>2017. </a:t>
            </a:r>
            <a:r>
              <a:rPr lang="en-US" dirty="0"/>
              <a:t>All Rights Reserved</a:t>
            </a:r>
          </a:p>
        </p:txBody>
      </p:sp>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449517" y="7346701"/>
            <a:ext cx="1594058" cy="677474"/>
          </a:xfrm>
          <a:prstGeom prst="rect">
            <a:avLst/>
          </a:prstGeom>
        </p:spPr>
      </p:pic>
    </p:spTree>
    <p:extLst>
      <p:ext uri="{BB962C8B-B14F-4D97-AF65-F5344CB8AC3E}">
        <p14:creationId xmlns:p14="http://schemas.microsoft.com/office/powerpoint/2010/main" val="460710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1635"/>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3" y="2245800"/>
            <a:ext cx="13167360" cy="418576"/>
          </a:xfrm>
          <a:prstGeom prst="rect">
            <a:avLst/>
          </a:prstGeom>
        </p:spPr>
        <p:txBody>
          <a:bodyPr lIns="0" tIns="0" bIns="0" anchor="b" anchorCtr="0">
            <a:spAutoFit/>
          </a:bodyPr>
          <a:lstStyle>
            <a:lvl1pPr marL="0" indent="0">
              <a:lnSpc>
                <a:spcPct val="85000"/>
              </a:lnSpc>
              <a:spcBef>
                <a:spcPts val="600"/>
              </a:spcBef>
              <a:buClr>
                <a:schemeClr val="accent1"/>
              </a:buClr>
              <a:buSzPct val="75000"/>
              <a:buFont typeface="Wingdings 2" pitchFamily="18" charset="2"/>
              <a:buNone/>
              <a:defRPr sz="3200" b="1" baseline="0">
                <a:solidFill>
                  <a:schemeClr val="accent5"/>
                </a:solidFill>
              </a:defRPr>
            </a:lvl1pPr>
            <a:lvl2pPr>
              <a:lnSpc>
                <a:spcPct val="90000"/>
              </a:lnSpc>
              <a:spcBef>
                <a:spcPts val="600"/>
              </a:spcBef>
              <a:defRPr sz="2400"/>
            </a:lvl2pPr>
            <a:lvl3pPr>
              <a:defRPr sz="2800"/>
            </a:lvl3pPr>
            <a:lvl4pPr>
              <a:defRPr sz="2800"/>
            </a:lvl4pPr>
            <a:lvl5pPr>
              <a:defRPr sz="2800"/>
            </a:lvl5pPr>
          </a:lstStyle>
          <a:p>
            <a:pPr lvl="0"/>
            <a:r>
              <a:rPr lang="en-US" smtClean="0"/>
              <a:t>Edit Master text styles</a:t>
            </a:r>
          </a:p>
        </p:txBody>
      </p:sp>
      <p:sp>
        <p:nvSpPr>
          <p:cNvPr id="6" name="Content Placeholder 5"/>
          <p:cNvSpPr>
            <a:spLocks noGrp="1"/>
          </p:cNvSpPr>
          <p:nvPr>
            <p:ph sz="quarter" idx="11"/>
          </p:nvPr>
        </p:nvSpPr>
        <p:spPr>
          <a:xfrm>
            <a:off x="841493" y="3168869"/>
            <a:ext cx="1316736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spcAft>
                <a:spcPts val="0"/>
              </a:spcAft>
              <a:defRPr sz="2400"/>
            </a:lvl2pPr>
            <a:lvl3pPr>
              <a:defRPr sz="2800"/>
            </a:lvl3pPr>
            <a:lvl4pPr>
              <a:defRPr sz="2800"/>
            </a:lvl4pPr>
            <a:lvl5pPr>
              <a:defRPr sz="2800"/>
            </a:lvl5pPr>
          </a:lstStyle>
          <a:p>
            <a:pPr lvl="0"/>
            <a:r>
              <a:rPr lang="en-US" smtClean="0"/>
              <a:t>Edit Master text styles</a:t>
            </a:r>
          </a:p>
          <a:p>
            <a:pPr lvl="1"/>
            <a:r>
              <a:rPr lang="en-US" smtClean="0"/>
              <a:t>Second level</a:t>
            </a:r>
          </a:p>
        </p:txBody>
      </p:sp>
      <p:cxnSp>
        <p:nvCxnSpPr>
          <p:cNvPr id="8" name="Straight Connector 7"/>
          <p:cNvCxnSpPr/>
          <p:nvPr userDrawn="1"/>
        </p:nvCxnSpPr>
        <p:spPr>
          <a:xfrm>
            <a:off x="848052" y="2902168"/>
            <a:ext cx="13151726" cy="0"/>
          </a:xfrm>
          <a:prstGeom prst="line">
            <a:avLst/>
          </a:prstGeom>
          <a:ln w="57150">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60677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Section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376" y="-12569"/>
            <a:ext cx="14659657" cy="8238421"/>
          </a:xfrm>
          <a:prstGeom prst="rect">
            <a:avLst/>
          </a:prstGeom>
        </p:spPr>
      </p:pic>
      <p:sp>
        <p:nvSpPr>
          <p:cNvPr id="7" name="Title 1"/>
          <p:cNvSpPr>
            <a:spLocks noGrp="1"/>
          </p:cNvSpPr>
          <p:nvPr>
            <p:ph type="ctrTitle" hasCustomPrompt="1"/>
          </p:nvPr>
        </p:nvSpPr>
        <p:spPr bwMode="gray">
          <a:xfrm>
            <a:off x="841493" y="3048000"/>
            <a:ext cx="13194792" cy="784830"/>
          </a:xfrm>
          <a:prstGeom prst="rect">
            <a:avLst/>
          </a:prstGeom>
          <a:noFill/>
          <a:ln>
            <a:noFill/>
          </a:ln>
          <a:effectLst>
            <a:outerShdw blurRad="127000" algn="ctr" rotWithShape="0">
              <a:srgbClr val="000000"/>
            </a:outerShdw>
          </a:effectLst>
        </p:spPr>
        <p:txBody>
          <a:bodyPr wrap="square" lIns="0" bIns="0" anchor="b" anchorCtr="0">
            <a:sp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dirty="0"/>
              <a:t>Section Title Goes Here</a:t>
            </a: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449517" y="7346701"/>
            <a:ext cx="1594058" cy="677474"/>
          </a:xfrm>
          <a:prstGeom prst="rect">
            <a:avLst/>
          </a:prstGeom>
        </p:spPr>
      </p:pic>
      <p:sp>
        <p:nvSpPr>
          <p:cNvPr id="8" name="TextBox 7"/>
          <p:cNvSpPr txBox="1"/>
          <p:nvPr userDrawn="1"/>
        </p:nvSpPr>
        <p:spPr>
          <a:xfrm>
            <a:off x="831804" y="7771768"/>
            <a:ext cx="150426" cy="166199"/>
          </a:xfrm>
          <a:prstGeom prst="rect">
            <a:avLst/>
          </a:prstGeom>
          <a:noFill/>
        </p:spPr>
        <p:txBody>
          <a:bodyPr wrap="none" lIns="0" tIns="0" rIns="0" bIns="0" rtlCol="0">
            <a:spAutoFit/>
          </a:bodyPr>
          <a:lstStyle>
            <a:defPPr>
              <a:defRPr lang="en-US"/>
            </a:defPPr>
            <a:lvl1pPr defTabSz="548640">
              <a:lnSpc>
                <a:spcPct val="90000"/>
              </a:lnSpc>
              <a:defRPr sz="1200" b="0" spc="-84">
                <a:solidFill>
                  <a:schemeClr val="accent4">
                    <a:lumMod val="50000"/>
                  </a:schemeClr>
                </a:solidFill>
              </a:defRPr>
            </a:lvl1pPr>
          </a:lstStyle>
          <a:p>
            <a:pPr lvl="0"/>
            <a:fld id="{9484F7A5-6A8F-8446-A111-2677E1911D97}" type="slidenum">
              <a:rPr lang="en-US" smtClean="0"/>
              <a:pPr lvl="0"/>
              <a:t>‹#›</a:t>
            </a:fld>
            <a:endParaRPr lang="en-US" dirty="0"/>
          </a:p>
        </p:txBody>
      </p:sp>
      <p:sp>
        <p:nvSpPr>
          <p:cNvPr id="12" name="TextBox 11"/>
          <p:cNvSpPr txBox="1"/>
          <p:nvPr userDrawn="1"/>
        </p:nvSpPr>
        <p:spPr>
          <a:xfrm>
            <a:off x="1298448" y="7771768"/>
            <a:ext cx="2991203" cy="166199"/>
          </a:xfrm>
          <a:prstGeom prst="rect">
            <a:avLst/>
          </a:prstGeom>
        </p:spPr>
        <p:txBody>
          <a:bodyPr wrap="none" lIns="0" tIns="0" rIns="0" bIns="0">
            <a:spAutoFit/>
          </a:bodyPr>
          <a:lstStyle>
            <a:defPPr>
              <a:defRPr lang="en-US"/>
            </a:defPPr>
            <a:lvl1pPr>
              <a:spcBef>
                <a:spcPts val="0"/>
              </a:spcBef>
              <a:buFont typeface="Arial"/>
              <a:buNone/>
              <a:defRPr sz="1080">
                <a:solidFill>
                  <a:schemeClr val="accent4">
                    <a:lumMod val="50000"/>
                  </a:schemeClr>
                </a:solidFill>
                <a:ea typeface="ヒラギノ角ゴ Pro W3" charset="-128"/>
                <a:cs typeface="ヒラギノ角ゴ Pro W3" charset="-128"/>
              </a:defRPr>
            </a:lvl1pPr>
          </a:lstStyle>
          <a:p>
            <a:pPr lvl="0"/>
            <a:r>
              <a:rPr lang="en-US" dirty="0"/>
              <a:t>© Hortonworks Inc. 2011 – </a:t>
            </a:r>
            <a:r>
              <a:rPr lang="en-US" dirty="0" smtClean="0"/>
              <a:t>2017. </a:t>
            </a:r>
            <a:r>
              <a:rPr lang="en-US" dirty="0"/>
              <a:t>All Rights Reserved</a:t>
            </a:r>
          </a:p>
        </p:txBody>
      </p:sp>
    </p:spTree>
    <p:extLst>
      <p:ext uri="{BB962C8B-B14F-4D97-AF65-F5344CB8AC3E}">
        <p14:creationId xmlns:p14="http://schemas.microsoft.com/office/powerpoint/2010/main" val="22405635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ay Section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375" y="-12569"/>
            <a:ext cx="14659655" cy="8238421"/>
          </a:xfrm>
          <a:prstGeom prst="rect">
            <a:avLst/>
          </a:prstGeom>
        </p:spPr>
      </p:pic>
      <p:sp>
        <p:nvSpPr>
          <p:cNvPr id="7" name="Title 1"/>
          <p:cNvSpPr>
            <a:spLocks noGrp="1"/>
          </p:cNvSpPr>
          <p:nvPr>
            <p:ph type="ctrTitle" hasCustomPrompt="1"/>
          </p:nvPr>
        </p:nvSpPr>
        <p:spPr>
          <a:xfrm>
            <a:off x="841493" y="3048000"/>
            <a:ext cx="13194792" cy="784830"/>
          </a:xfrm>
          <a:prstGeom prst="rect">
            <a:avLst/>
          </a:prstGeom>
          <a:noFill/>
          <a:effectLst/>
        </p:spPr>
        <p:txBody>
          <a:bodyPr wrap="square" lIns="0" bIns="0" anchor="b" anchorCtr="0">
            <a:spAutoFit/>
          </a:bodyPr>
          <a:lstStyle>
            <a:lvl1pPr marL="0" indent="0" algn="l" defTabSz="544830">
              <a:lnSpc>
                <a:spcPct val="85000"/>
              </a:lnSpc>
              <a:spcAft>
                <a:spcPts val="0"/>
              </a:spcAft>
              <a:tabLst/>
              <a:defRPr sz="6000" b="1" baseline="0">
                <a:solidFill>
                  <a:schemeClr val="tx1"/>
                </a:solidFill>
                <a:latin typeface="+mj-lt"/>
                <a:cs typeface="Arial"/>
              </a:defRPr>
            </a:lvl1pPr>
          </a:lstStyle>
          <a:p>
            <a:r>
              <a:rPr lang="en-US" dirty="0"/>
              <a:t>Section Title Goes Here</a:t>
            </a: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449517" y="7346701"/>
            <a:ext cx="1594058" cy="677474"/>
          </a:xfrm>
          <a:prstGeom prst="rect">
            <a:avLst/>
          </a:prstGeom>
        </p:spPr>
      </p:pic>
      <p:sp>
        <p:nvSpPr>
          <p:cNvPr id="8" name="TextBox 7"/>
          <p:cNvSpPr txBox="1"/>
          <p:nvPr userDrawn="1"/>
        </p:nvSpPr>
        <p:spPr>
          <a:xfrm>
            <a:off x="831804" y="7771768"/>
            <a:ext cx="150426" cy="166199"/>
          </a:xfrm>
          <a:prstGeom prst="rect">
            <a:avLst/>
          </a:prstGeom>
          <a:noFill/>
        </p:spPr>
        <p:txBody>
          <a:bodyPr wrap="none" lIns="0" tIns="0" rIns="0" bIns="0" rtlCol="0">
            <a:spAutoFit/>
          </a:bodyPr>
          <a:lstStyle>
            <a:defPPr>
              <a:defRPr lang="en-US"/>
            </a:defPPr>
            <a:lvl1pPr defTabSz="548640">
              <a:lnSpc>
                <a:spcPct val="90000"/>
              </a:lnSpc>
              <a:defRPr sz="1200" b="0" spc="-84">
                <a:solidFill>
                  <a:schemeClr val="accent4">
                    <a:lumMod val="50000"/>
                  </a:schemeClr>
                </a:solidFill>
              </a:defRPr>
            </a:lvl1pPr>
          </a:lstStyle>
          <a:p>
            <a:pPr lvl="0"/>
            <a:fld id="{9484F7A5-6A8F-8446-A111-2677E1911D97}" type="slidenum">
              <a:rPr lang="en-US" smtClean="0"/>
              <a:pPr lvl="0"/>
              <a:t>‹#›</a:t>
            </a:fld>
            <a:endParaRPr lang="en-US" dirty="0"/>
          </a:p>
        </p:txBody>
      </p:sp>
      <p:sp>
        <p:nvSpPr>
          <p:cNvPr id="12" name="TextBox 11"/>
          <p:cNvSpPr txBox="1"/>
          <p:nvPr userDrawn="1"/>
        </p:nvSpPr>
        <p:spPr>
          <a:xfrm>
            <a:off x="1298448" y="7771768"/>
            <a:ext cx="2991203" cy="166199"/>
          </a:xfrm>
          <a:prstGeom prst="rect">
            <a:avLst/>
          </a:prstGeom>
        </p:spPr>
        <p:txBody>
          <a:bodyPr wrap="none" lIns="0" tIns="0" rIns="0" bIns="0">
            <a:spAutoFit/>
          </a:bodyPr>
          <a:lstStyle>
            <a:defPPr>
              <a:defRPr lang="en-US"/>
            </a:defPPr>
            <a:lvl1pPr>
              <a:spcBef>
                <a:spcPts val="0"/>
              </a:spcBef>
              <a:buFont typeface="Arial"/>
              <a:buNone/>
              <a:defRPr sz="1080">
                <a:solidFill>
                  <a:schemeClr val="accent4">
                    <a:lumMod val="50000"/>
                  </a:schemeClr>
                </a:solidFill>
                <a:ea typeface="ヒラギノ角ゴ Pro W3" charset="-128"/>
                <a:cs typeface="ヒラギノ角ゴ Pro W3" charset="-128"/>
              </a:defRPr>
            </a:lvl1pPr>
          </a:lstStyle>
          <a:p>
            <a:pPr lvl="0"/>
            <a:r>
              <a:rPr lang="en-US" dirty="0"/>
              <a:t>© Hortonworks Inc. 2011 – </a:t>
            </a:r>
            <a:r>
              <a:rPr lang="en-US" dirty="0" smtClean="0"/>
              <a:t>2017. </a:t>
            </a:r>
            <a:r>
              <a:rPr lang="en-US" dirty="0"/>
              <a:t>All Rights Reserved</a:t>
            </a:r>
          </a:p>
        </p:txBody>
      </p:sp>
    </p:spTree>
    <p:extLst>
      <p:ext uri="{BB962C8B-B14F-4D97-AF65-F5344CB8AC3E}">
        <p14:creationId xmlns:p14="http://schemas.microsoft.com/office/powerpoint/2010/main" val="18212008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6376" y="-12569"/>
            <a:ext cx="14659657" cy="8238421"/>
          </a:xfrm>
          <a:prstGeom prst="rect">
            <a:avLst/>
          </a:prstGeom>
        </p:spPr>
      </p:pic>
      <p:sp>
        <p:nvSpPr>
          <p:cNvPr id="7" name="Title 1"/>
          <p:cNvSpPr>
            <a:spLocks noGrp="1"/>
          </p:cNvSpPr>
          <p:nvPr>
            <p:ph type="ctrTitle" hasCustomPrompt="1"/>
          </p:nvPr>
        </p:nvSpPr>
        <p:spPr bwMode="gray">
          <a:xfrm>
            <a:off x="841493" y="2743200"/>
            <a:ext cx="13194792" cy="1046440"/>
          </a:xfrm>
          <a:prstGeom prst="rect">
            <a:avLst/>
          </a:prstGeom>
          <a:noFill/>
          <a:ln>
            <a:noFill/>
          </a:ln>
          <a:effectLst>
            <a:outerShdw blurRad="127000" algn="ctr" rotWithShape="0">
              <a:srgbClr val="000000"/>
            </a:outerShdw>
          </a:effectLst>
        </p:spPr>
        <p:txBody>
          <a:bodyPr wrap="square" lIns="0" bIns="0" anchor="b" anchorCtr="0">
            <a:spAutoFit/>
          </a:bodyPr>
          <a:lstStyle>
            <a:lvl1pPr marL="0" indent="0" algn="l" defTabSz="544830">
              <a:lnSpc>
                <a:spcPct val="85000"/>
              </a:lnSpc>
              <a:spcAft>
                <a:spcPts val="0"/>
              </a:spcAft>
              <a:tabLst/>
              <a:defRPr sz="8000" b="1" baseline="0">
                <a:solidFill>
                  <a:schemeClr val="tx2"/>
                </a:solidFill>
                <a:latin typeface="+mj-lt"/>
                <a:cs typeface="Arial"/>
              </a:defRPr>
            </a:lvl1pPr>
          </a:lstStyle>
          <a:p>
            <a:r>
              <a:rPr lang="en-US" dirty="0"/>
              <a:t>Thank You</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8" name="TextBox 7"/>
          <p:cNvSpPr txBox="1"/>
          <p:nvPr userDrawn="1"/>
        </p:nvSpPr>
        <p:spPr>
          <a:xfrm>
            <a:off x="831804" y="7771768"/>
            <a:ext cx="150426" cy="166199"/>
          </a:xfrm>
          <a:prstGeom prst="rect">
            <a:avLst/>
          </a:prstGeom>
          <a:noFill/>
        </p:spPr>
        <p:txBody>
          <a:bodyPr wrap="none" lIns="0" tIns="0" rIns="0" bIns="0" rtlCol="0">
            <a:spAutoFit/>
          </a:bodyPr>
          <a:lstStyle>
            <a:defPPr>
              <a:defRPr lang="en-US"/>
            </a:defPPr>
            <a:lvl1pPr defTabSz="548640">
              <a:lnSpc>
                <a:spcPct val="90000"/>
              </a:lnSpc>
              <a:defRPr sz="1200" b="0" spc="-84">
                <a:solidFill>
                  <a:schemeClr val="accent4">
                    <a:lumMod val="50000"/>
                  </a:schemeClr>
                </a:solidFill>
              </a:defRPr>
            </a:lvl1pPr>
          </a:lstStyle>
          <a:p>
            <a:pPr lvl="0"/>
            <a:fld id="{9484F7A5-6A8F-8446-A111-2677E1911D97}" type="slidenum">
              <a:rPr lang="en-US" smtClean="0"/>
              <a:pPr lvl="0"/>
              <a:t>‹#›</a:t>
            </a:fld>
            <a:endParaRPr lang="en-US" dirty="0"/>
          </a:p>
        </p:txBody>
      </p:sp>
      <p:sp>
        <p:nvSpPr>
          <p:cNvPr id="9" name="TextBox 8"/>
          <p:cNvSpPr txBox="1"/>
          <p:nvPr userDrawn="1"/>
        </p:nvSpPr>
        <p:spPr>
          <a:xfrm>
            <a:off x="1298448" y="7771768"/>
            <a:ext cx="2991203" cy="166199"/>
          </a:xfrm>
          <a:prstGeom prst="rect">
            <a:avLst/>
          </a:prstGeom>
        </p:spPr>
        <p:txBody>
          <a:bodyPr wrap="none" lIns="0" tIns="0" rIns="0" bIns="0">
            <a:spAutoFit/>
          </a:bodyPr>
          <a:lstStyle>
            <a:defPPr>
              <a:defRPr lang="en-US"/>
            </a:defPPr>
            <a:lvl1pPr>
              <a:spcBef>
                <a:spcPts val="0"/>
              </a:spcBef>
              <a:buFont typeface="Arial"/>
              <a:buNone/>
              <a:defRPr sz="1080">
                <a:solidFill>
                  <a:schemeClr val="accent4">
                    <a:lumMod val="50000"/>
                  </a:schemeClr>
                </a:solidFill>
                <a:ea typeface="ヒラギノ角ゴ Pro W3" charset="-128"/>
                <a:cs typeface="ヒラギノ角ゴ Pro W3" charset="-128"/>
              </a:defRPr>
            </a:lvl1pPr>
          </a:lstStyle>
          <a:p>
            <a:pPr lvl="0"/>
            <a:r>
              <a:rPr lang="en-US" dirty="0"/>
              <a:t>© Hortonworks Inc. 2011 – </a:t>
            </a:r>
            <a:r>
              <a:rPr lang="en-US" dirty="0" smtClean="0"/>
              <a:t>2017. </a:t>
            </a:r>
            <a:r>
              <a:rPr lang="en-US" dirty="0"/>
              <a:t>All Rights Reserved</a:t>
            </a:r>
          </a:p>
        </p:txBody>
      </p:sp>
    </p:spTree>
    <p:extLst>
      <p:ext uri="{BB962C8B-B14F-4D97-AF65-F5344CB8AC3E}">
        <p14:creationId xmlns:p14="http://schemas.microsoft.com/office/powerpoint/2010/main" val="32817665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168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fidential Title only">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731520" y="0"/>
            <a:ext cx="13167361" cy="1219200"/>
          </a:xfrm>
          <a:prstGeom prst="rect">
            <a:avLst/>
          </a:prstGeom>
        </p:spPr>
        <p:txBody>
          <a:bodyPr vert="horz" lIns="109746" tIns="54873" rIns="109746" bIns="54873" rtlCol="0" anchor="ctr">
            <a:noAutofit/>
          </a:bodyPr>
          <a:lstStyle>
            <a:lvl1pPr>
              <a:defRPr>
                <a:latin typeface="Arial"/>
                <a:cs typeface="Arial"/>
              </a:defRPr>
            </a:lvl1pPr>
          </a:lstStyle>
          <a:p>
            <a:r>
              <a:rPr lang="en-US" dirty="0" smtClean="0"/>
              <a:t>Headline Goes Here (maximum one line)</a:t>
            </a:r>
            <a:endParaRPr lang="en-US" dirty="0"/>
          </a:p>
        </p:txBody>
      </p:sp>
      <p:sp>
        <p:nvSpPr>
          <p:cNvPr id="5" name="TextBox 4"/>
          <p:cNvSpPr txBox="1"/>
          <p:nvPr userDrawn="1"/>
        </p:nvSpPr>
        <p:spPr>
          <a:xfrm>
            <a:off x="5397253" y="7678494"/>
            <a:ext cx="5535003" cy="295896"/>
          </a:xfrm>
          <a:prstGeom prst="rect">
            <a:avLst/>
          </a:prstGeom>
          <a:ln>
            <a:solidFill>
              <a:srgbClr val="FF0000"/>
            </a:solidFill>
          </a:ln>
        </p:spPr>
        <p:txBody>
          <a:bodyPr vert="horz" wrap="square" lIns="109746" tIns="109746" rIns="109746" bIns="109746" rtlCol="0" anchor="ctr" anchorCtr="0">
            <a:noAutofit/>
          </a:bodyPr>
          <a:lstStyle/>
          <a:p>
            <a:pPr algn="ctr"/>
            <a:r>
              <a:rPr lang="en-US" sz="1300" kern="1200" dirty="0" smtClean="0">
                <a:solidFill>
                  <a:srgbClr val="FF0000"/>
                </a:solidFill>
                <a:latin typeface="+mn-lt"/>
                <a:ea typeface="+mn-ea"/>
                <a:cs typeface="+mn-cs"/>
              </a:rPr>
              <a:t>HORTONWORKS CONFIDENTIAL &amp; PROPRIETARY INFORMATION</a:t>
            </a:r>
            <a:endParaRPr lang="en-US" sz="1300" dirty="0">
              <a:solidFill>
                <a:srgbClr val="FF0000"/>
              </a:solidFill>
            </a:endParaRPr>
          </a:p>
        </p:txBody>
      </p:sp>
    </p:spTree>
    <p:extLst>
      <p:ext uri="{BB962C8B-B14F-4D97-AF65-F5344CB8AC3E}">
        <p14:creationId xmlns:p14="http://schemas.microsoft.com/office/powerpoint/2010/main" val="42605808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
    <p:spTree>
      <p:nvGrpSpPr>
        <p:cNvPr id="1" name=""/>
        <p:cNvGrpSpPr/>
        <p:nvPr/>
      </p:nvGrpSpPr>
      <p:grpSpPr>
        <a:xfrm>
          <a:off x="0" y="0"/>
          <a:ext cx="0" cy="0"/>
          <a:chOff x="0" y="0"/>
          <a:chExt cx="0" cy="0"/>
        </a:xfrm>
      </p:grpSpPr>
      <p:sp>
        <p:nvSpPr>
          <p:cNvPr id="3" name="Title Placeholder 1"/>
          <p:cNvSpPr>
            <a:spLocks noGrp="1"/>
          </p:cNvSpPr>
          <p:nvPr>
            <p:ph type="title" hasCustomPrompt="1"/>
          </p:nvPr>
        </p:nvSpPr>
        <p:spPr>
          <a:xfrm>
            <a:off x="731520" y="0"/>
            <a:ext cx="13167361" cy="1219200"/>
          </a:xfrm>
          <a:prstGeom prst="rect">
            <a:avLst/>
          </a:prstGeom>
        </p:spPr>
        <p:txBody>
          <a:bodyPr vert="horz" lIns="109746" tIns="54873" rIns="109746" bIns="54873" rtlCol="0" anchor="ctr">
            <a:noAutofit/>
          </a:bodyPr>
          <a:lstStyle>
            <a:lvl1pPr>
              <a:defRPr>
                <a:latin typeface="Arial"/>
                <a:cs typeface="Arial"/>
              </a:defRPr>
            </a:lvl1pPr>
          </a:lstStyle>
          <a:p>
            <a:r>
              <a:rPr lang="en-US" dirty="0" smtClean="0"/>
              <a:t>Headline Goes Here (maximum one line)</a:t>
            </a:r>
            <a:endParaRPr lang="en-US" dirty="0"/>
          </a:p>
        </p:txBody>
      </p:sp>
      <p:sp>
        <p:nvSpPr>
          <p:cNvPr id="9" name="Text Placeholder 15"/>
          <p:cNvSpPr>
            <a:spLocks noGrp="1"/>
          </p:cNvSpPr>
          <p:nvPr>
            <p:ph type="body" sz="quarter" idx="11" hasCustomPrompt="1"/>
          </p:nvPr>
        </p:nvSpPr>
        <p:spPr>
          <a:xfrm>
            <a:off x="731520" y="1327722"/>
            <a:ext cx="6258559" cy="5945506"/>
          </a:xfrm>
          <a:prstGeom prst="rect">
            <a:avLst/>
          </a:prstGeom>
        </p:spPr>
        <p:txBody>
          <a:bodyPr vert="horz"/>
          <a:lstStyle>
            <a:lvl1pPr marL="0" indent="0">
              <a:spcBef>
                <a:spcPts val="1479"/>
              </a:spcBef>
              <a:buClr>
                <a:srgbClr val="69BE28"/>
              </a:buClr>
              <a:buFont typeface="Wingdings" charset="2"/>
              <a:buNone/>
              <a:defRPr sz="2900" b="1" i="0">
                <a:latin typeface="Arial"/>
                <a:cs typeface="Arial"/>
              </a:defRPr>
            </a:lvl1pPr>
            <a:lvl2pPr marL="0" indent="0">
              <a:spcBef>
                <a:spcPts val="931"/>
              </a:spcBef>
              <a:spcAft>
                <a:spcPts val="0"/>
              </a:spcAft>
              <a:buFont typeface="Lucida Grande"/>
              <a:buNone/>
              <a:defRPr sz="2400">
                <a:solidFill>
                  <a:srgbClr val="1E1E1E"/>
                </a:solidFill>
              </a:defRPr>
            </a:lvl2pPr>
            <a:lvl3pPr marL="200059" indent="-200059">
              <a:spcBef>
                <a:spcPts val="931"/>
              </a:spcBef>
              <a:spcAft>
                <a:spcPts val="0"/>
              </a:spcAft>
              <a:buClr>
                <a:schemeClr val="accent1"/>
              </a:buClr>
              <a:buFont typeface="Arial"/>
              <a:buChar char="•"/>
              <a:defRPr sz="2200">
                <a:solidFill>
                  <a:srgbClr val="1E1E1E"/>
                </a:solidFill>
              </a:defRPr>
            </a:lvl3pPr>
            <a:lvl4pPr marL="474425" indent="-192438" defTabSz="-201964">
              <a:spcBef>
                <a:spcPts val="931"/>
              </a:spcBef>
              <a:spcAft>
                <a:spcPts val="0"/>
              </a:spcAft>
              <a:defRPr sz="1900" baseline="0">
                <a:solidFill>
                  <a:srgbClr val="1E1E1E"/>
                </a:solidFill>
              </a:defRPr>
            </a:lvl4pPr>
            <a:lvl5pPr marL="758316" indent="-211491">
              <a:spcBef>
                <a:spcPts val="931"/>
              </a:spcBef>
              <a:spcAft>
                <a:spcPts val="0"/>
              </a:spcAft>
              <a:buFont typeface="Lucida Grande"/>
              <a:buChar char="-"/>
              <a:tabLst/>
              <a:defRPr sz="17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
        <p:nvSpPr>
          <p:cNvPr id="10" name="Text Placeholder 15"/>
          <p:cNvSpPr>
            <a:spLocks noGrp="1"/>
          </p:cNvSpPr>
          <p:nvPr>
            <p:ph type="body" sz="quarter" idx="14" hasCustomPrompt="1"/>
          </p:nvPr>
        </p:nvSpPr>
        <p:spPr>
          <a:xfrm>
            <a:off x="7638056" y="1323912"/>
            <a:ext cx="6258559" cy="5945506"/>
          </a:xfrm>
          <a:prstGeom prst="rect">
            <a:avLst/>
          </a:prstGeom>
        </p:spPr>
        <p:txBody>
          <a:bodyPr vert="horz"/>
          <a:lstStyle>
            <a:lvl1pPr marL="0" indent="0">
              <a:spcBef>
                <a:spcPts val="1479"/>
              </a:spcBef>
              <a:buClr>
                <a:srgbClr val="69BE28"/>
              </a:buClr>
              <a:buFont typeface="Wingdings" charset="2"/>
              <a:buNone/>
              <a:defRPr sz="2900" b="1" i="0">
                <a:latin typeface="Arial"/>
                <a:cs typeface="Arial"/>
              </a:defRPr>
            </a:lvl1pPr>
            <a:lvl2pPr marL="0" indent="0">
              <a:spcBef>
                <a:spcPts val="931"/>
              </a:spcBef>
              <a:spcAft>
                <a:spcPts val="0"/>
              </a:spcAft>
              <a:buFont typeface="Lucida Grande"/>
              <a:buNone/>
              <a:defRPr sz="2400">
                <a:solidFill>
                  <a:srgbClr val="1E1E1E"/>
                </a:solidFill>
              </a:defRPr>
            </a:lvl2pPr>
            <a:lvl3pPr marL="200059" indent="-200059">
              <a:spcBef>
                <a:spcPts val="931"/>
              </a:spcBef>
              <a:spcAft>
                <a:spcPts val="0"/>
              </a:spcAft>
              <a:buClr>
                <a:schemeClr val="accent1"/>
              </a:buClr>
              <a:buFont typeface="Arial"/>
              <a:buChar char="•"/>
              <a:tabLst/>
              <a:defRPr sz="2200">
                <a:solidFill>
                  <a:srgbClr val="1E1E1E"/>
                </a:solidFill>
              </a:defRPr>
            </a:lvl3pPr>
            <a:lvl4pPr marL="470614" indent="-205774">
              <a:spcBef>
                <a:spcPts val="931"/>
              </a:spcBef>
              <a:spcAft>
                <a:spcPts val="0"/>
              </a:spcAft>
              <a:defRPr sz="1900">
                <a:solidFill>
                  <a:srgbClr val="1E1E1E"/>
                </a:solidFill>
              </a:defRPr>
            </a:lvl4pPr>
            <a:lvl5pPr marL="758316" indent="-211491">
              <a:spcBef>
                <a:spcPts val="931"/>
              </a:spcBef>
              <a:spcAft>
                <a:spcPts val="0"/>
              </a:spcAft>
              <a:buFont typeface="Lucida Grande"/>
              <a:buChar char="-"/>
              <a:tabLst/>
              <a:defRPr sz="1700">
                <a:solidFill>
                  <a:srgbClr val="1E1E1E"/>
                </a:solidFill>
              </a:defRPr>
            </a:lvl5pPr>
          </a:lstStyle>
          <a:p>
            <a:pPr lvl="0"/>
            <a:r>
              <a:rPr lang="en-US" dirty="0" smtClean="0"/>
              <a:t>Subhead Goes Here – 24pt</a:t>
            </a:r>
          </a:p>
          <a:p>
            <a:pPr lvl="1"/>
            <a:r>
              <a:rPr lang="en-US" dirty="0" smtClean="0"/>
              <a:t>Subtopics Go Here – 20pt</a:t>
            </a:r>
          </a:p>
          <a:p>
            <a:pPr lvl="2"/>
            <a:r>
              <a:rPr lang="en-US" dirty="0" smtClean="0"/>
              <a:t>Bulleted Subtopics Go Here – 18pt</a:t>
            </a:r>
          </a:p>
          <a:p>
            <a:pPr lvl="3"/>
            <a:r>
              <a:rPr lang="en-US" dirty="0" smtClean="0"/>
              <a:t>Only use this level if necessary</a:t>
            </a:r>
          </a:p>
          <a:p>
            <a:pPr lvl="4"/>
            <a:r>
              <a:rPr lang="en-US" dirty="0" smtClean="0"/>
              <a:t>You should never have to use this level</a:t>
            </a:r>
            <a:endParaRPr lang="en-US" dirty="0"/>
          </a:p>
        </p:txBody>
      </p:sp>
    </p:spTree>
    <p:extLst>
      <p:ext uri="{BB962C8B-B14F-4D97-AF65-F5344CB8AC3E}">
        <p14:creationId xmlns:p14="http://schemas.microsoft.com/office/powerpoint/2010/main" val="23377699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ransition Slide 3">
    <p:spTree>
      <p:nvGrpSpPr>
        <p:cNvPr id="1" name=""/>
        <p:cNvGrpSpPr/>
        <p:nvPr/>
      </p:nvGrpSpPr>
      <p:grpSpPr>
        <a:xfrm>
          <a:off x="0" y="0"/>
          <a:ext cx="0" cy="0"/>
          <a:chOff x="0" y="0"/>
          <a:chExt cx="0" cy="0"/>
        </a:xfrm>
      </p:grpSpPr>
      <p:sp>
        <p:nvSpPr>
          <p:cNvPr id="6" name="Rectangle 5"/>
          <p:cNvSpPr/>
          <p:nvPr userDrawn="1"/>
        </p:nvSpPr>
        <p:spPr>
          <a:xfrm>
            <a:off x="1" y="4"/>
            <a:ext cx="14630400" cy="47687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40"/>
          </a:p>
        </p:txBody>
      </p:sp>
      <p:sp>
        <p:nvSpPr>
          <p:cNvPr id="7" name="Title 1"/>
          <p:cNvSpPr>
            <a:spLocks noGrp="1"/>
          </p:cNvSpPr>
          <p:nvPr>
            <p:ph type="ctrTitle" hasCustomPrompt="1"/>
          </p:nvPr>
        </p:nvSpPr>
        <p:spPr>
          <a:xfrm>
            <a:off x="683066" y="2056475"/>
            <a:ext cx="13215815" cy="2712314"/>
          </a:xfrm>
          <a:prstGeom prst="rect">
            <a:avLst/>
          </a:prstGeom>
          <a:noFill/>
        </p:spPr>
        <p:txBody>
          <a:bodyPr wrap="square" bIns="137160" anchor="b" anchorCtr="0">
            <a:noAutofit/>
          </a:bodyPr>
          <a:lstStyle>
            <a:lvl1pPr marL="0" indent="0" algn="l" defTabSz="544830">
              <a:spcAft>
                <a:spcPts val="0"/>
              </a:spcAft>
              <a:tabLst/>
              <a:defRPr sz="5760" baseline="0">
                <a:solidFill>
                  <a:schemeClr val="bg2"/>
                </a:solidFill>
                <a:latin typeface="Arial"/>
                <a:cs typeface="Arial"/>
              </a:defRPr>
            </a:lvl1pPr>
          </a:lstStyle>
          <a:p>
            <a:r>
              <a:rPr lang="en-US" dirty="0" smtClean="0"/>
              <a:t>Section Divider Title Goes Here (maximum three lines)</a:t>
            </a:r>
            <a:endParaRPr lang="en-US" dirty="0"/>
          </a:p>
        </p:txBody>
      </p:sp>
      <p:sp>
        <p:nvSpPr>
          <p:cNvPr id="8" name="Subtitle 2"/>
          <p:cNvSpPr>
            <a:spLocks noGrp="1"/>
          </p:cNvSpPr>
          <p:nvPr>
            <p:ph type="subTitle" idx="1" hasCustomPrompt="1"/>
          </p:nvPr>
        </p:nvSpPr>
        <p:spPr>
          <a:xfrm>
            <a:off x="683066" y="4867558"/>
            <a:ext cx="13215815" cy="1153921"/>
          </a:xfrm>
          <a:prstGeom prst="rect">
            <a:avLst/>
          </a:prstGeom>
        </p:spPr>
        <p:txBody>
          <a:bodyPr>
            <a:noAutofit/>
          </a:bodyPr>
          <a:lstStyle>
            <a:lvl1pPr marL="0" indent="0" algn="l">
              <a:buNone/>
              <a:defRPr sz="3360" baseline="0">
                <a:solidFill>
                  <a:srgbClr val="818A8F"/>
                </a:solidFill>
                <a:latin typeface="Arial"/>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smtClean="0"/>
              <a:t>Optional Subhead or Speaker Name (maximum two lines)</a:t>
            </a:r>
            <a:endParaRPr lang="en-US" dirty="0"/>
          </a:p>
        </p:txBody>
      </p:sp>
    </p:spTree>
    <p:extLst>
      <p:ext uri="{BB962C8B-B14F-4D97-AF65-F5344CB8AC3E}">
        <p14:creationId xmlns:p14="http://schemas.microsoft.com/office/powerpoint/2010/main" val="8618871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rey Title 2">
    <p:spTree>
      <p:nvGrpSpPr>
        <p:cNvPr id="1" name=""/>
        <p:cNvGrpSpPr/>
        <p:nvPr/>
      </p:nvGrpSpPr>
      <p:grpSpPr>
        <a:xfrm>
          <a:off x="0" y="0"/>
          <a:ext cx="0" cy="0"/>
          <a:chOff x="0" y="0"/>
          <a:chExt cx="0" cy="0"/>
        </a:xfrm>
      </p:grpSpPr>
      <p:pic>
        <p:nvPicPr>
          <p:cNvPr id="10" name="Picture 9"/>
          <p:cNvPicPr preferRelativeResize="0">
            <a:picLocks/>
          </p:cNvPicPr>
          <p:nvPr userDrawn="1"/>
        </p:nvPicPr>
        <p:blipFill>
          <a:blip r:embed="rId2">
            <a:extLst>
              <a:ext uri="{28A0092B-C50C-407E-A947-70E740481C1C}">
                <a14:useLocalDpi xmlns:a14="http://schemas.microsoft.com/office/drawing/2010/main"/>
              </a:ext>
            </a:extLst>
          </a:blip>
          <a:stretch>
            <a:fillRect/>
          </a:stretch>
        </p:blipFill>
        <p:spPr>
          <a:xfrm>
            <a:off x="-20048" y="-5287"/>
            <a:ext cx="14670625" cy="8244586"/>
          </a:xfrm>
          <a:prstGeom prst="rect">
            <a:avLst/>
          </a:prstGeom>
        </p:spPr>
      </p:pic>
      <p:sp>
        <p:nvSpPr>
          <p:cNvPr id="7" name="Title 1"/>
          <p:cNvSpPr>
            <a:spLocks noGrp="1"/>
          </p:cNvSpPr>
          <p:nvPr>
            <p:ph type="ctrTitle" hasCustomPrompt="1"/>
          </p:nvPr>
        </p:nvSpPr>
        <p:spPr bwMode="gray">
          <a:xfrm>
            <a:off x="841494" y="2898648"/>
            <a:ext cx="7644384" cy="1569660"/>
          </a:xfrm>
          <a:prstGeom prst="rect">
            <a:avLst/>
          </a:prstGeom>
          <a:noFill/>
          <a:effectLst/>
        </p:spPr>
        <p:txBody>
          <a:bodyPr wrap="square" lIns="0" bIns="0" anchor="b" anchorCtr="0">
            <a:spAutoFit/>
          </a:bodyPr>
          <a:lstStyle>
            <a:lvl1pPr marL="0" indent="0" algn="l" defTabSz="544830">
              <a:lnSpc>
                <a:spcPct val="85000"/>
              </a:lnSpc>
              <a:spcAft>
                <a:spcPts val="0"/>
              </a:spcAft>
              <a:tabLst/>
              <a:defRPr sz="6000" b="1" baseline="0">
                <a:solidFill>
                  <a:schemeClr val="tx1"/>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654296"/>
            <a:ext cx="7644384" cy="470898"/>
          </a:xfrm>
          <a:prstGeom prst="rect">
            <a:avLst/>
          </a:prstGeom>
          <a:effectLst/>
        </p:spPr>
        <p:txBody>
          <a:bodyPr lIns="0" tIns="0" bIns="0">
            <a:spAutoFit/>
          </a:bodyPr>
          <a:lstStyle>
            <a:lvl1pPr marL="0" indent="0" algn="l">
              <a:lnSpc>
                <a:spcPct val="85000"/>
              </a:lnSpc>
              <a:spcBef>
                <a:spcPts val="200"/>
              </a:spcBef>
              <a:spcAft>
                <a:spcPts val="200"/>
              </a:spcAft>
              <a:buNone/>
              <a:defRPr sz="3600" b="1" baseline="0">
                <a:solidFill>
                  <a:schemeClr val="accent5"/>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bwMode="gray">
          <a:xfrm>
            <a:off x="841494" y="5248656"/>
            <a:ext cx="7644384" cy="470898"/>
          </a:xfrm>
        </p:spPr>
        <p:txBody>
          <a:bodyPr tIns="0" bIns="0">
            <a:spAutoFit/>
          </a:bodyPr>
          <a:lstStyle>
            <a:lvl1pPr marL="0" indent="0">
              <a:lnSpc>
                <a:spcPct val="85000"/>
              </a:lnSpc>
              <a:buNone/>
              <a:defRPr sz="3600">
                <a:solidFill>
                  <a:schemeClr val="tx1"/>
                </a:solidFill>
              </a:defRPr>
            </a:lvl1pPr>
          </a:lstStyle>
          <a:p>
            <a:pPr lvl="0"/>
            <a:r>
              <a:rPr lang="en-US" smtClean="0"/>
              <a:t>Edit Master text styles</a:t>
            </a:r>
          </a:p>
        </p:txBody>
      </p:sp>
    </p:spTree>
    <p:extLst>
      <p:ext uri="{BB962C8B-B14F-4D97-AF65-F5344CB8AC3E}">
        <p14:creationId xmlns:p14="http://schemas.microsoft.com/office/powerpoint/2010/main" val="12829453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Title 3">
    <p:spTree>
      <p:nvGrpSpPr>
        <p:cNvPr id="1" name=""/>
        <p:cNvGrpSpPr/>
        <p:nvPr/>
      </p:nvGrpSpPr>
      <p:grpSpPr>
        <a:xfrm>
          <a:off x="0" y="0"/>
          <a:ext cx="0" cy="0"/>
          <a:chOff x="0" y="0"/>
          <a:chExt cx="0" cy="0"/>
        </a:xfrm>
      </p:grpSpPr>
      <p:pic>
        <p:nvPicPr>
          <p:cNvPr id="11" name="Picture 10"/>
          <p:cNvPicPr preferRelativeResize="0">
            <a:picLocks/>
          </p:cNvPicPr>
          <p:nvPr userDrawn="1"/>
        </p:nvPicPr>
        <p:blipFill>
          <a:blip r:embed="rId2">
            <a:extLst>
              <a:ext uri="{28A0092B-C50C-407E-A947-70E740481C1C}">
                <a14:useLocalDpi xmlns:a14="http://schemas.microsoft.com/office/drawing/2010/main"/>
              </a:ext>
            </a:extLst>
          </a:blip>
          <a:stretch>
            <a:fillRect/>
          </a:stretch>
        </p:blipFill>
        <p:spPr>
          <a:xfrm>
            <a:off x="-20048" y="-5287"/>
            <a:ext cx="14670625" cy="8244585"/>
          </a:xfrm>
          <a:prstGeom prst="rect">
            <a:avLst/>
          </a:prstGeom>
        </p:spPr>
      </p:pic>
      <p:sp>
        <p:nvSpPr>
          <p:cNvPr id="7" name="Title 1"/>
          <p:cNvSpPr>
            <a:spLocks noGrp="1"/>
          </p:cNvSpPr>
          <p:nvPr>
            <p:ph type="ctrTitle" hasCustomPrompt="1"/>
          </p:nvPr>
        </p:nvSpPr>
        <p:spPr bwMode="gray">
          <a:xfrm>
            <a:off x="841494" y="2898648"/>
            <a:ext cx="7644384" cy="1569660"/>
          </a:xfrm>
          <a:prstGeom prst="rect">
            <a:avLst/>
          </a:prstGeom>
          <a:noFill/>
          <a:effectLst/>
        </p:spPr>
        <p:txBody>
          <a:bodyPr wrap="square" lIns="0" bIns="0" anchor="b" anchorCtr="0">
            <a:spAutoFit/>
          </a:bodyPr>
          <a:lstStyle>
            <a:lvl1pPr marL="0" indent="0" algn="l" defTabSz="544830">
              <a:lnSpc>
                <a:spcPct val="85000"/>
              </a:lnSpc>
              <a:spcAft>
                <a:spcPts val="0"/>
              </a:spcAft>
              <a:tabLst/>
              <a:defRPr sz="6000" b="1" baseline="0">
                <a:solidFill>
                  <a:schemeClr val="tx1"/>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654296"/>
            <a:ext cx="7644384" cy="470898"/>
          </a:xfrm>
          <a:prstGeom prst="rect">
            <a:avLst/>
          </a:prstGeom>
          <a:effectLst/>
        </p:spPr>
        <p:txBody>
          <a:bodyPr lIns="0" tIns="0" bIns="0">
            <a:spAutoFit/>
          </a:bodyPr>
          <a:lstStyle>
            <a:lvl1pPr marL="0" indent="0" algn="l">
              <a:lnSpc>
                <a:spcPct val="85000"/>
              </a:lnSpc>
              <a:spcBef>
                <a:spcPts val="200"/>
              </a:spcBef>
              <a:spcAft>
                <a:spcPts val="200"/>
              </a:spcAft>
              <a:buNone/>
              <a:defRPr sz="3600" b="1" baseline="0">
                <a:solidFill>
                  <a:schemeClr val="accent5"/>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a:xfrm>
            <a:off x="841494" y="5248656"/>
            <a:ext cx="7644384" cy="470898"/>
          </a:xfrm>
        </p:spPr>
        <p:txBody>
          <a:bodyPr tIns="0" bIns="0">
            <a:spAutoFit/>
          </a:bodyPr>
          <a:lstStyle>
            <a:lvl1pPr marL="0" indent="0">
              <a:lnSpc>
                <a:spcPct val="85000"/>
              </a:lnSpc>
              <a:buNone/>
              <a:defRPr sz="3600">
                <a:solidFill>
                  <a:schemeClr val="tx1"/>
                </a:solidFill>
              </a:defRPr>
            </a:lvl1pPr>
          </a:lstStyle>
          <a:p>
            <a:pPr lvl="0"/>
            <a:r>
              <a:rPr lang="en-US" smtClean="0"/>
              <a:t>Edit Master text styles</a:t>
            </a:r>
          </a:p>
        </p:txBody>
      </p:sp>
    </p:spTree>
    <p:extLst>
      <p:ext uri="{BB962C8B-B14F-4D97-AF65-F5344CB8AC3E}">
        <p14:creationId xmlns:p14="http://schemas.microsoft.com/office/powerpoint/2010/main" val="25845472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 Title 1">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4646164" cy="8227838"/>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4646165" cy="8230839"/>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638811" y="6252946"/>
            <a:ext cx="2194560" cy="932688"/>
          </a:xfrm>
          <a:prstGeom prst="rect">
            <a:avLst/>
          </a:prstGeom>
        </p:spPr>
      </p:pic>
      <p:sp>
        <p:nvSpPr>
          <p:cNvPr id="6" name="TextBox 5"/>
          <p:cNvSpPr txBox="1"/>
          <p:nvPr userDrawn="1"/>
        </p:nvSpPr>
        <p:spPr>
          <a:xfrm>
            <a:off x="15527834" y="9350340"/>
            <a:ext cx="65" cy="366254"/>
          </a:xfrm>
          <a:prstGeom prst="rect">
            <a:avLst/>
          </a:prstGeom>
        </p:spPr>
        <p:txBody>
          <a:bodyPr vert="horz" wrap="none" lIns="0" tIns="0" rIns="0" bIns="0" rtlCol="0" anchor="ctr" anchorCtr="0">
            <a:spAutoFit/>
          </a:bodyPr>
          <a:lstStyle/>
          <a:p>
            <a:pPr algn="ctr">
              <a:lnSpc>
                <a:spcPct val="85000"/>
              </a:lnSpc>
              <a:spcBef>
                <a:spcPts val="600"/>
              </a:spcBef>
            </a:pPr>
            <a:endParaRPr lang="en-US" sz="2800" dirty="0" err="1" smtClean="0"/>
          </a:p>
        </p:txBody>
      </p:sp>
      <p:sp>
        <p:nvSpPr>
          <p:cNvPr id="14" name="Rectangle 13"/>
          <p:cNvSpPr/>
          <p:nvPr userDrawn="1"/>
        </p:nvSpPr>
        <p:spPr>
          <a:xfrm>
            <a:off x="0" y="1695450"/>
            <a:ext cx="7696200" cy="4724400"/>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15" name="Title 1"/>
          <p:cNvSpPr>
            <a:spLocks noGrp="1"/>
          </p:cNvSpPr>
          <p:nvPr>
            <p:ph type="ctrTitle" hasCustomPrompt="1"/>
          </p:nvPr>
        </p:nvSpPr>
        <p:spPr bwMode="gray">
          <a:xfrm>
            <a:off x="841494" y="2898648"/>
            <a:ext cx="7644384" cy="1569660"/>
          </a:xfrm>
          <a:prstGeom prst="rect">
            <a:avLst/>
          </a:prstGeom>
          <a:noFill/>
          <a:effectLst>
            <a:outerShdw blurRad="127000" algn="ctr" rotWithShape="0">
              <a:srgbClr val="000000"/>
            </a:outerShdw>
          </a:effectLst>
        </p:spPr>
        <p:txBody>
          <a:bodyPr wrap="square" lIns="0" bIns="0" anchor="b" anchorCtr="0">
            <a:sp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dirty="0"/>
              <a:t>Title Goes Here</a:t>
            </a:r>
            <a:br>
              <a:rPr lang="en-US" dirty="0"/>
            </a:br>
            <a:r>
              <a:rPr lang="en-US" dirty="0"/>
              <a:t>(Maximum Three Lines)</a:t>
            </a:r>
          </a:p>
        </p:txBody>
      </p:sp>
      <p:sp>
        <p:nvSpPr>
          <p:cNvPr id="16" name="Subtitle 2"/>
          <p:cNvSpPr>
            <a:spLocks noGrp="1"/>
          </p:cNvSpPr>
          <p:nvPr>
            <p:ph type="subTitle" idx="1" hasCustomPrompt="1"/>
          </p:nvPr>
        </p:nvSpPr>
        <p:spPr bwMode="gray">
          <a:xfrm>
            <a:off x="841494" y="4654296"/>
            <a:ext cx="7644384" cy="470898"/>
          </a:xfrm>
          <a:prstGeom prst="rect">
            <a:avLst/>
          </a:prstGeom>
          <a:effectLst>
            <a:outerShdw blurRad="63500" algn="ctr" rotWithShape="0">
              <a:srgbClr val="000000">
                <a:alpha val="50000"/>
              </a:srgbClr>
            </a:outerShdw>
          </a:effectLst>
        </p:spPr>
        <p:txBody>
          <a:bodyPr lIns="0" tIns="0" bIns="0">
            <a:spAutoFit/>
          </a:bodyPr>
          <a:lstStyle>
            <a:lvl1pPr marL="0" indent="0" algn="l">
              <a:lnSpc>
                <a:spcPct val="85000"/>
              </a:lnSpc>
              <a:spcBef>
                <a:spcPts val="200"/>
              </a:spcBef>
              <a:spcAft>
                <a:spcPts val="200"/>
              </a:spcAft>
              <a:buNone/>
              <a:defRPr sz="3600" b="1" baseline="0">
                <a:solidFill>
                  <a:schemeClr val="bg2"/>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sp>
        <p:nvSpPr>
          <p:cNvPr id="17" name="Content Placeholder 2"/>
          <p:cNvSpPr>
            <a:spLocks noGrp="1"/>
          </p:cNvSpPr>
          <p:nvPr>
            <p:ph sz="quarter" idx="10"/>
          </p:nvPr>
        </p:nvSpPr>
        <p:spPr bwMode="gray">
          <a:xfrm>
            <a:off x="841494" y="5248656"/>
            <a:ext cx="7644384" cy="470898"/>
          </a:xfrm>
        </p:spPr>
        <p:txBody>
          <a:bodyPr tIns="0" bIns="0">
            <a:spAutoFit/>
          </a:bodyPr>
          <a:lstStyle>
            <a:lvl1pPr marL="0" indent="0">
              <a:lnSpc>
                <a:spcPct val="85000"/>
              </a:lnSpc>
              <a:buNone/>
              <a:defRPr sz="3600">
                <a:solidFill>
                  <a:schemeClr val="tx2"/>
                </a:solidFill>
              </a:defRPr>
            </a:lvl1pPr>
          </a:lstStyle>
          <a:p>
            <a:pPr lvl="0"/>
            <a:r>
              <a:rPr lang="en-US" smtClean="0"/>
              <a:t>Edit Master text styles</a:t>
            </a:r>
          </a:p>
        </p:txBody>
      </p:sp>
    </p:spTree>
    <p:extLst>
      <p:ext uri="{BB962C8B-B14F-4D97-AF65-F5344CB8AC3E}">
        <p14:creationId xmlns:p14="http://schemas.microsoft.com/office/powerpoint/2010/main" val="3622566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hoto Title 2">
    <p:bg>
      <p:bgPr>
        <a:solidFill>
          <a:schemeClr val="accent4">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4630400" cy="8229600"/>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14646165" cy="8230839"/>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11" name="Rectangle 10"/>
          <p:cNvSpPr/>
          <p:nvPr userDrawn="1"/>
        </p:nvSpPr>
        <p:spPr>
          <a:xfrm>
            <a:off x="0" y="1695450"/>
            <a:ext cx="7696200" cy="4724400"/>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7" name="Title 1"/>
          <p:cNvSpPr>
            <a:spLocks noGrp="1"/>
          </p:cNvSpPr>
          <p:nvPr>
            <p:ph type="ctrTitle" hasCustomPrompt="1"/>
          </p:nvPr>
        </p:nvSpPr>
        <p:spPr bwMode="gray">
          <a:xfrm>
            <a:off x="841494" y="2090734"/>
            <a:ext cx="7644384" cy="2377574"/>
          </a:xfrm>
          <a:prstGeom prst="rect">
            <a:avLst/>
          </a:prstGeom>
          <a:noFill/>
          <a:effectLst>
            <a:outerShdw blurRad="127000" algn="ctr" rotWithShape="0">
              <a:srgbClr val="000000"/>
            </a:outerShdw>
          </a:effectLst>
        </p:spPr>
        <p:txBody>
          <a:bodyPr wrap="square" lIns="0" bIns="0" anchor="b" anchorCtr="0">
            <a:sp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sz="2600" b="0" i="0" dirty="0" smtClean="0">
                <a:solidFill>
                  <a:srgbClr val="000000"/>
                </a:solidFill>
                <a:latin typeface="Lucida Grande"/>
                <a:ea typeface="Lucida Grande"/>
                <a:cs typeface="Lucida Grande"/>
              </a:rPr>
              <a:t>Custom Photo Title, Option 1</a:t>
            </a:r>
            <a:r>
              <a:rPr lang="en-US" dirty="0" smtClean="0"/>
              <a:t>Title </a:t>
            </a:r>
            <a:r>
              <a:rPr lang="en-US" dirty="0"/>
              <a:t>Goes Here</a:t>
            </a:r>
            <a:br>
              <a:rPr lang="en-US" dirty="0"/>
            </a:br>
            <a:r>
              <a:rPr lang="en-US" dirty="0"/>
              <a:t>(Maximum Three Lines)</a:t>
            </a:r>
          </a:p>
        </p:txBody>
      </p:sp>
      <p:sp>
        <p:nvSpPr>
          <p:cNvPr id="8" name="Subtitle 2"/>
          <p:cNvSpPr>
            <a:spLocks noGrp="1"/>
          </p:cNvSpPr>
          <p:nvPr>
            <p:ph type="subTitle" idx="1" hasCustomPrompt="1"/>
          </p:nvPr>
        </p:nvSpPr>
        <p:spPr bwMode="gray">
          <a:xfrm>
            <a:off x="841494" y="4654296"/>
            <a:ext cx="7644384" cy="470898"/>
          </a:xfrm>
          <a:prstGeom prst="rect">
            <a:avLst/>
          </a:prstGeom>
          <a:effectLst>
            <a:outerShdw blurRad="63500" algn="ctr" rotWithShape="0">
              <a:srgbClr val="000000">
                <a:alpha val="50000"/>
              </a:srgbClr>
            </a:outerShdw>
          </a:effectLst>
        </p:spPr>
        <p:txBody>
          <a:bodyPr lIns="0" tIns="0" bIns="0">
            <a:spAutoFit/>
          </a:bodyPr>
          <a:lstStyle>
            <a:lvl1pPr marL="0" indent="0" algn="l">
              <a:lnSpc>
                <a:spcPct val="85000"/>
              </a:lnSpc>
              <a:spcBef>
                <a:spcPts val="200"/>
              </a:spcBef>
              <a:spcAft>
                <a:spcPts val="200"/>
              </a:spcAft>
              <a:buNone/>
              <a:defRPr sz="3600" b="1" baseline="0">
                <a:solidFill>
                  <a:schemeClr val="bg2"/>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sp>
        <p:nvSpPr>
          <p:cNvPr id="3" name="Content Placeholder 2"/>
          <p:cNvSpPr>
            <a:spLocks noGrp="1"/>
          </p:cNvSpPr>
          <p:nvPr>
            <p:ph sz="quarter" idx="10"/>
          </p:nvPr>
        </p:nvSpPr>
        <p:spPr bwMode="gray">
          <a:xfrm>
            <a:off x="841494" y="5248656"/>
            <a:ext cx="7644384" cy="470898"/>
          </a:xfrm>
        </p:spPr>
        <p:txBody>
          <a:bodyPr tIns="0" bIns="0">
            <a:spAutoFit/>
          </a:bodyPr>
          <a:lstStyle>
            <a:lvl1pPr marL="0" indent="0">
              <a:lnSpc>
                <a:spcPct val="85000"/>
              </a:lnSpc>
              <a:buNone/>
              <a:defRPr sz="3600">
                <a:solidFill>
                  <a:schemeClr val="tx2"/>
                </a:solidFill>
              </a:defRPr>
            </a:lvl1pPr>
          </a:lstStyle>
          <a:p>
            <a:pPr lvl="0"/>
            <a:r>
              <a:rPr lang="en-US" smtClean="0"/>
              <a:t>Edit Master text styles</a:t>
            </a:r>
          </a:p>
        </p:txBody>
      </p:sp>
    </p:spTree>
    <p:extLst>
      <p:ext uri="{BB962C8B-B14F-4D97-AF65-F5344CB8AC3E}">
        <p14:creationId xmlns:p14="http://schemas.microsoft.com/office/powerpoint/2010/main" val="38321316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ustom Photo Title 3">
    <p:bg>
      <p:bgPr>
        <a:solidFill>
          <a:schemeClr val="accent4">
            <a:lumMod val="75000"/>
          </a:schemeClr>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40"/>
            <a:ext cx="14646165" cy="8230839"/>
          </a:xfrm>
          <a:prstGeom prst="rect">
            <a:avLst/>
          </a:prstGeom>
        </p:spPr>
      </p:pic>
      <p:sp>
        <p:nvSpPr>
          <p:cNvPr id="12" name="Rectangle 11"/>
          <p:cNvSpPr/>
          <p:nvPr userDrawn="1"/>
        </p:nvSpPr>
        <p:spPr>
          <a:xfrm>
            <a:off x="0" y="1695450"/>
            <a:ext cx="7696200" cy="4724400"/>
          </a:xfrm>
          <a:prstGeom prst="rect">
            <a:avLst/>
          </a:prstGeom>
          <a:gradFill>
            <a:gsLst>
              <a:gs pos="7000">
                <a:schemeClr val="tx1">
                  <a:alpha val="50000"/>
                </a:schemeClr>
              </a:gs>
              <a:gs pos="100000">
                <a:schemeClr val="tx1">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tIns="91440" bIns="91440" rtlCol="0" anchor="t" anchorCtr="0"/>
          <a:lstStyle/>
          <a:p>
            <a:pPr algn="l"/>
            <a:endParaRPr lang="en-US" dirty="0">
              <a:solidFill>
                <a:schemeClr val="bg2"/>
              </a:solidFill>
            </a:endParaRPr>
          </a:p>
        </p:txBody>
      </p:sp>
      <p:sp>
        <p:nvSpPr>
          <p:cNvPr id="7" name="Title 1"/>
          <p:cNvSpPr>
            <a:spLocks noGrp="1"/>
          </p:cNvSpPr>
          <p:nvPr>
            <p:ph type="ctrTitle" hasCustomPrompt="1"/>
          </p:nvPr>
        </p:nvSpPr>
        <p:spPr bwMode="gray">
          <a:xfrm>
            <a:off x="841494" y="2898648"/>
            <a:ext cx="7644384" cy="1569660"/>
          </a:xfrm>
          <a:prstGeom prst="rect">
            <a:avLst/>
          </a:prstGeom>
          <a:noFill/>
          <a:effectLst>
            <a:outerShdw blurRad="127000" algn="ctr" rotWithShape="0">
              <a:srgbClr val="000000"/>
            </a:outerShdw>
          </a:effectLst>
        </p:spPr>
        <p:txBody>
          <a:bodyPr wrap="square" lIns="0" bIns="0" anchor="b" anchorCtr="0">
            <a:spAutoFit/>
          </a:bodyPr>
          <a:lstStyle>
            <a:lvl1pPr marL="0" indent="0" algn="l" defTabSz="544830">
              <a:lnSpc>
                <a:spcPct val="85000"/>
              </a:lnSpc>
              <a:spcAft>
                <a:spcPts val="0"/>
              </a:spcAft>
              <a:tabLst/>
              <a:defRPr sz="6000" b="1" baseline="0">
                <a:solidFill>
                  <a:schemeClr val="tx2"/>
                </a:solidFill>
                <a:latin typeface="+mj-lt"/>
                <a:cs typeface="Arial"/>
              </a:defRPr>
            </a:lvl1pPr>
          </a:lstStyle>
          <a:p>
            <a:r>
              <a:rPr lang="en-US" dirty="0"/>
              <a:t>Title Goes Here</a:t>
            </a:r>
            <a:br>
              <a:rPr lang="en-US" dirty="0"/>
            </a:br>
            <a:r>
              <a:rPr lang="en-US" dirty="0"/>
              <a:t>(Maximum Three Lines)</a:t>
            </a:r>
          </a:p>
        </p:txBody>
      </p:sp>
      <p:sp>
        <p:nvSpPr>
          <p:cNvPr id="8" name="Subtitle 2"/>
          <p:cNvSpPr>
            <a:spLocks noGrp="1"/>
          </p:cNvSpPr>
          <p:nvPr>
            <p:ph type="subTitle" idx="1" hasCustomPrompt="1"/>
          </p:nvPr>
        </p:nvSpPr>
        <p:spPr bwMode="gray">
          <a:xfrm>
            <a:off x="841494" y="4654296"/>
            <a:ext cx="7644384" cy="470898"/>
          </a:xfrm>
          <a:prstGeom prst="rect">
            <a:avLst/>
          </a:prstGeom>
          <a:effectLst>
            <a:outerShdw blurRad="63500" algn="ctr" rotWithShape="0">
              <a:srgbClr val="000000">
                <a:alpha val="50000"/>
              </a:srgbClr>
            </a:outerShdw>
          </a:effectLst>
        </p:spPr>
        <p:txBody>
          <a:bodyPr lIns="0" tIns="0" bIns="0">
            <a:spAutoFit/>
          </a:bodyPr>
          <a:lstStyle>
            <a:lvl1pPr marL="0" indent="0" algn="l">
              <a:lnSpc>
                <a:spcPct val="85000"/>
              </a:lnSpc>
              <a:spcBef>
                <a:spcPts val="200"/>
              </a:spcBef>
              <a:spcAft>
                <a:spcPts val="200"/>
              </a:spcAft>
              <a:buNone/>
              <a:defRPr sz="3600" b="1" baseline="0">
                <a:solidFill>
                  <a:schemeClr val="bg2"/>
                </a:solidFill>
                <a:latin typeface="+mj-lt"/>
                <a:cs typeface="Aria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Optional Subhead or Speaker Name</a:t>
            </a: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638811" y="7014947"/>
            <a:ext cx="2194560" cy="932688"/>
          </a:xfrm>
          <a:prstGeom prst="rect">
            <a:avLst/>
          </a:prstGeom>
        </p:spPr>
      </p:pic>
      <p:sp>
        <p:nvSpPr>
          <p:cNvPr id="3" name="Content Placeholder 2"/>
          <p:cNvSpPr>
            <a:spLocks noGrp="1"/>
          </p:cNvSpPr>
          <p:nvPr>
            <p:ph sz="quarter" idx="10"/>
          </p:nvPr>
        </p:nvSpPr>
        <p:spPr bwMode="gray">
          <a:xfrm>
            <a:off x="841494" y="5248656"/>
            <a:ext cx="7644384" cy="470898"/>
          </a:xfrm>
        </p:spPr>
        <p:txBody>
          <a:bodyPr tIns="0" bIns="0">
            <a:spAutoFit/>
          </a:bodyPr>
          <a:lstStyle>
            <a:lvl1pPr marL="0" indent="0">
              <a:lnSpc>
                <a:spcPct val="85000"/>
              </a:lnSpc>
              <a:buNone/>
              <a:defRPr sz="3600">
                <a:solidFill>
                  <a:schemeClr val="tx2"/>
                </a:solidFill>
              </a:defRPr>
            </a:lvl1pPr>
          </a:lstStyle>
          <a:p>
            <a:pPr lvl="0"/>
            <a:r>
              <a:rPr lang="en-US" smtClean="0"/>
              <a:t>Edit Master text styles</a:t>
            </a:r>
          </a:p>
        </p:txBody>
      </p:sp>
    </p:spTree>
    <p:extLst>
      <p:ext uri="{BB962C8B-B14F-4D97-AF65-F5344CB8AC3E}">
        <p14:creationId xmlns:p14="http://schemas.microsoft.com/office/powerpoint/2010/main" val="14420302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1635"/>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4" y="1752600"/>
            <a:ext cx="1316736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smtClean="0"/>
              <a:t>Edit Master text styles</a:t>
            </a:r>
          </a:p>
          <a:p>
            <a:pPr lvl="1"/>
            <a:r>
              <a:rPr lang="en-US" smtClean="0"/>
              <a:t>Second level</a:t>
            </a:r>
          </a:p>
        </p:txBody>
      </p:sp>
    </p:spTree>
    <p:extLst>
      <p:ext uri="{BB962C8B-B14F-4D97-AF65-F5344CB8AC3E}">
        <p14:creationId xmlns:p14="http://schemas.microsoft.com/office/powerpoint/2010/main" val="15080653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Header">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1635"/>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4" y="2305050"/>
            <a:ext cx="1316736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smtClean="0"/>
              <a:t>Edit Master text styles</a:t>
            </a:r>
          </a:p>
          <a:p>
            <a:pPr lvl="1"/>
            <a:r>
              <a:rPr lang="en-US" smtClean="0"/>
              <a:t>Second level</a:t>
            </a:r>
          </a:p>
        </p:txBody>
      </p:sp>
      <p:sp>
        <p:nvSpPr>
          <p:cNvPr id="3" name="Content Placeholder 2"/>
          <p:cNvSpPr>
            <a:spLocks noGrp="1"/>
          </p:cNvSpPr>
          <p:nvPr>
            <p:ph sz="quarter" idx="11"/>
          </p:nvPr>
        </p:nvSpPr>
        <p:spPr>
          <a:xfrm>
            <a:off x="841494" y="1805446"/>
            <a:ext cx="13167360" cy="366254"/>
          </a:xfrm>
        </p:spPr>
        <p:txBody>
          <a:bodyPr tIns="0" bIns="0" anchor="b" anchorCtr="0">
            <a:spAutoFit/>
          </a:bodyPr>
          <a:lstStyle>
            <a:lvl1pPr marL="0" indent="0">
              <a:lnSpc>
                <a:spcPct val="85000"/>
              </a:lnSpc>
              <a:spcBef>
                <a:spcPts val="1200"/>
              </a:spcBef>
              <a:buNone/>
              <a:defRPr b="1">
                <a:solidFill>
                  <a:schemeClr val="accent5"/>
                </a:solidFill>
              </a:defRPr>
            </a:lvl1pPr>
          </a:lstStyle>
          <a:p>
            <a:pPr lvl="0"/>
            <a:r>
              <a:rPr lang="en-US" smtClean="0"/>
              <a:t>Edit Master text styles</a:t>
            </a:r>
          </a:p>
        </p:txBody>
      </p:sp>
    </p:spTree>
    <p:extLst>
      <p:ext uri="{BB962C8B-B14F-4D97-AF65-F5344CB8AC3E}">
        <p14:creationId xmlns:p14="http://schemas.microsoft.com/office/powerpoint/2010/main" val="2634515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7" name="Title 1"/>
          <p:cNvSpPr>
            <a:spLocks noGrp="1"/>
          </p:cNvSpPr>
          <p:nvPr>
            <p:ph type="ctrTitle" hasCustomPrompt="1"/>
          </p:nvPr>
        </p:nvSpPr>
        <p:spPr bwMode="gray">
          <a:xfrm>
            <a:off x="841494" y="680057"/>
            <a:ext cx="13167360" cy="470898"/>
          </a:xfrm>
          <a:prstGeom prst="rect">
            <a:avLst/>
          </a:prstGeom>
          <a:noFill/>
          <a:effectLst/>
        </p:spPr>
        <p:txBody>
          <a:bodyPr wrap="square" lIns="0" tIns="0" rIns="0" bIns="0" anchor="ctr" anchorCtr="0">
            <a:spAutoFit/>
          </a:bodyPr>
          <a:lstStyle>
            <a:lvl1pPr marL="0" indent="0" algn="l" defTabSz="544830">
              <a:lnSpc>
                <a:spcPct val="85000"/>
              </a:lnSpc>
              <a:spcAft>
                <a:spcPts val="0"/>
              </a:spcAft>
              <a:tabLst/>
              <a:defRPr sz="3600" b="1" baseline="0">
                <a:solidFill>
                  <a:schemeClr val="tx1"/>
                </a:solidFill>
                <a:latin typeface="+mj-lt"/>
                <a:cs typeface="Arial"/>
              </a:defRPr>
            </a:lvl1pPr>
          </a:lstStyle>
          <a:p>
            <a:r>
              <a:rPr lang="en-US" dirty="0"/>
              <a:t>Title Goes Here</a:t>
            </a:r>
          </a:p>
        </p:txBody>
      </p:sp>
      <p:sp>
        <p:nvSpPr>
          <p:cNvPr id="4" name="Content Placeholder 3"/>
          <p:cNvSpPr>
            <a:spLocks noGrp="1"/>
          </p:cNvSpPr>
          <p:nvPr>
            <p:ph sz="quarter" idx="10"/>
          </p:nvPr>
        </p:nvSpPr>
        <p:spPr>
          <a:xfrm>
            <a:off x="841493" y="2305050"/>
            <a:ext cx="640080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smtClean="0"/>
              <a:t>Edit Master text styles</a:t>
            </a:r>
          </a:p>
          <a:p>
            <a:pPr lvl="1"/>
            <a:r>
              <a:rPr lang="en-US" smtClean="0"/>
              <a:t>Second level</a:t>
            </a:r>
          </a:p>
        </p:txBody>
      </p:sp>
      <p:sp>
        <p:nvSpPr>
          <p:cNvPr id="6" name="Content Placeholder 5"/>
          <p:cNvSpPr>
            <a:spLocks noGrp="1"/>
          </p:cNvSpPr>
          <p:nvPr>
            <p:ph sz="quarter" idx="11"/>
          </p:nvPr>
        </p:nvSpPr>
        <p:spPr>
          <a:xfrm>
            <a:off x="7608054" y="2305050"/>
            <a:ext cx="6400800" cy="797141"/>
          </a:xfrm>
          <a:prstGeom prst="rect">
            <a:avLst/>
          </a:prstGeom>
        </p:spPr>
        <p:txBody>
          <a:bodyPr lIns="0" tIns="0" bIns="0">
            <a:spAutoFit/>
          </a:bodyPr>
          <a:lstStyle>
            <a:lvl1pPr marL="411480" indent="-411480">
              <a:lnSpc>
                <a:spcPct val="90000"/>
              </a:lnSpc>
              <a:spcBef>
                <a:spcPts val="1800"/>
              </a:spcBef>
              <a:buClr>
                <a:schemeClr val="accent1"/>
              </a:buClr>
              <a:buSzPct val="75000"/>
              <a:buFont typeface="Wingdings 2" pitchFamily="18" charset="2"/>
              <a:buChar char="Ã"/>
              <a:defRPr sz="2800"/>
            </a:lvl1pPr>
            <a:lvl2pPr>
              <a:lnSpc>
                <a:spcPct val="90000"/>
              </a:lnSpc>
              <a:spcBef>
                <a:spcPts val="600"/>
              </a:spcBef>
              <a:defRPr sz="2400"/>
            </a:lvl2pPr>
            <a:lvl3pPr>
              <a:defRPr sz="2800"/>
            </a:lvl3pPr>
            <a:lvl4pPr>
              <a:defRPr sz="2800"/>
            </a:lvl4pPr>
            <a:lvl5pPr>
              <a:defRPr sz="2800"/>
            </a:lvl5pPr>
          </a:lstStyle>
          <a:p>
            <a:pPr lvl="0"/>
            <a:r>
              <a:rPr lang="en-US" smtClean="0"/>
              <a:t>Edit Master text styles</a:t>
            </a:r>
          </a:p>
          <a:p>
            <a:pPr lvl="1"/>
            <a:r>
              <a:rPr lang="en-US" smtClean="0"/>
              <a:t>Second level</a:t>
            </a:r>
          </a:p>
        </p:txBody>
      </p:sp>
      <p:sp>
        <p:nvSpPr>
          <p:cNvPr id="3" name="Content Placeholder 2"/>
          <p:cNvSpPr>
            <a:spLocks noGrp="1"/>
          </p:cNvSpPr>
          <p:nvPr>
            <p:ph sz="quarter" idx="12"/>
          </p:nvPr>
        </p:nvSpPr>
        <p:spPr>
          <a:xfrm>
            <a:off x="841493" y="1805446"/>
            <a:ext cx="6400800" cy="366254"/>
          </a:xfrm>
        </p:spPr>
        <p:txBody>
          <a:bodyPr tIns="0" bIns="0" anchor="b" anchorCtr="0">
            <a:spAutoFit/>
          </a:bodyPr>
          <a:lstStyle>
            <a:lvl1pPr marL="0" indent="0">
              <a:lnSpc>
                <a:spcPct val="85000"/>
              </a:lnSpc>
              <a:spcBef>
                <a:spcPts val="1200"/>
              </a:spcBef>
              <a:buNone/>
              <a:defRPr b="1">
                <a:solidFill>
                  <a:schemeClr val="accent5"/>
                </a:solidFill>
              </a:defRPr>
            </a:lvl1pPr>
          </a:lstStyle>
          <a:p>
            <a:pPr lvl="0"/>
            <a:r>
              <a:rPr lang="en-US" smtClean="0"/>
              <a:t>Edit Master text styles</a:t>
            </a:r>
          </a:p>
        </p:txBody>
      </p:sp>
      <p:sp>
        <p:nvSpPr>
          <p:cNvPr id="10" name="Content Placeholder 9"/>
          <p:cNvSpPr>
            <a:spLocks noGrp="1"/>
          </p:cNvSpPr>
          <p:nvPr>
            <p:ph sz="quarter" idx="13"/>
          </p:nvPr>
        </p:nvSpPr>
        <p:spPr>
          <a:xfrm>
            <a:off x="7608054" y="1805446"/>
            <a:ext cx="6400800" cy="366254"/>
          </a:xfrm>
        </p:spPr>
        <p:txBody>
          <a:bodyPr tIns="0" bIns="0" anchor="b" anchorCtr="0">
            <a:spAutoFit/>
          </a:bodyPr>
          <a:lstStyle>
            <a:lvl1pPr marL="0" indent="0">
              <a:lnSpc>
                <a:spcPct val="85000"/>
              </a:lnSpc>
              <a:buNone/>
              <a:defRPr b="1">
                <a:solidFill>
                  <a:schemeClr val="accent5"/>
                </a:solidFill>
              </a:defRPr>
            </a:lvl1pPr>
          </a:lstStyle>
          <a:p>
            <a:pPr lvl="0"/>
            <a:r>
              <a:rPr lang="en-US" smtClean="0"/>
              <a:t>Edit Master text styles</a:t>
            </a:r>
          </a:p>
        </p:txBody>
      </p:sp>
    </p:spTree>
    <p:extLst>
      <p:ext uri="{BB962C8B-B14F-4D97-AF65-F5344CB8AC3E}">
        <p14:creationId xmlns:p14="http://schemas.microsoft.com/office/powerpoint/2010/main" val="37538398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jpg"/><Relationship Id="rId22" Type="http://schemas.openxmlformats.org/officeDocument/2006/relationships/image" Target="../media/image2.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a:off x="0" y="0"/>
            <a:ext cx="14643959" cy="8229599"/>
          </a:xfrm>
          <a:prstGeom prst="rect">
            <a:avLst/>
          </a:prstGeom>
        </p:spPr>
      </p:pic>
      <p:pic>
        <p:nvPicPr>
          <p:cNvPr id="4" name="Picture 3"/>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12449517" y="7346701"/>
            <a:ext cx="1594058" cy="677474"/>
          </a:xfrm>
          <a:prstGeom prst="rect">
            <a:avLst/>
          </a:prstGeom>
        </p:spPr>
      </p:pic>
      <p:sp>
        <p:nvSpPr>
          <p:cNvPr id="2" name="Title Placeholder 1"/>
          <p:cNvSpPr>
            <a:spLocks noGrp="1"/>
          </p:cNvSpPr>
          <p:nvPr>
            <p:ph type="title"/>
          </p:nvPr>
        </p:nvSpPr>
        <p:spPr>
          <a:xfrm>
            <a:off x="841248" y="307430"/>
            <a:ext cx="13166725" cy="1216152"/>
          </a:xfrm>
          <a:prstGeom prst="rect">
            <a:avLst/>
          </a:prstGeom>
        </p:spPr>
        <p:txBody>
          <a:bodyPr vert="horz" lIns="0" tIns="0" rIns="0" bIns="0" rtlCol="0" anchor="ctr"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41248" y="1746504"/>
            <a:ext cx="13166725" cy="5458968"/>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p:txBody>
      </p:sp>
      <p:sp>
        <p:nvSpPr>
          <p:cNvPr id="9" name="TextBox 8"/>
          <p:cNvSpPr txBox="1"/>
          <p:nvPr userDrawn="1"/>
        </p:nvSpPr>
        <p:spPr>
          <a:xfrm>
            <a:off x="831804" y="7771768"/>
            <a:ext cx="150426" cy="166199"/>
          </a:xfrm>
          <a:prstGeom prst="rect">
            <a:avLst/>
          </a:prstGeom>
          <a:noFill/>
        </p:spPr>
        <p:txBody>
          <a:bodyPr wrap="none" lIns="0" tIns="0" rIns="0" bIns="0" rtlCol="0">
            <a:spAutoFit/>
          </a:bodyPr>
          <a:lstStyle/>
          <a:p>
            <a:pPr defTabSz="548640">
              <a:lnSpc>
                <a:spcPct val="90000"/>
              </a:lnSpc>
            </a:pPr>
            <a:fld id="{9484F7A5-6A8F-8446-A111-2677E1911D97}" type="slidenum">
              <a:rPr lang="en-US" sz="1200" b="0" spc="-84" smtClean="0">
                <a:solidFill>
                  <a:schemeClr val="accent4">
                    <a:lumMod val="50000"/>
                  </a:schemeClr>
                </a:solidFill>
              </a:rPr>
              <a:pPr defTabSz="548640">
                <a:lnSpc>
                  <a:spcPct val="90000"/>
                </a:lnSpc>
              </a:pPr>
              <a:t>‹#›</a:t>
            </a:fld>
            <a:endParaRPr lang="en-US" sz="1200" b="0" spc="-84" dirty="0">
              <a:solidFill>
                <a:schemeClr val="accent4">
                  <a:lumMod val="50000"/>
                </a:schemeClr>
              </a:solidFill>
            </a:endParaRPr>
          </a:p>
        </p:txBody>
      </p:sp>
      <p:sp>
        <p:nvSpPr>
          <p:cNvPr id="10" name="TextBox 9"/>
          <p:cNvSpPr txBox="1"/>
          <p:nvPr userDrawn="1"/>
        </p:nvSpPr>
        <p:spPr>
          <a:xfrm>
            <a:off x="1295400" y="7771768"/>
            <a:ext cx="2991203" cy="166199"/>
          </a:xfrm>
          <a:prstGeom prst="rect">
            <a:avLst/>
          </a:prstGeom>
        </p:spPr>
        <p:txBody>
          <a:bodyPr wrap="none" lIns="0" tIns="0" rIns="0" bIns="0">
            <a:spAutoFit/>
          </a:bodyPr>
          <a:lstStyle/>
          <a:p>
            <a:pPr>
              <a:spcBef>
                <a:spcPts val="0"/>
              </a:spcBef>
              <a:buFont typeface="Arial"/>
              <a:buNone/>
              <a:defRPr/>
            </a:pPr>
            <a:r>
              <a:rPr lang="en-US" sz="1080" dirty="0">
                <a:solidFill>
                  <a:schemeClr val="accent4">
                    <a:lumMod val="50000"/>
                  </a:schemeClr>
                </a:solidFill>
                <a:latin typeface="+mn-lt"/>
                <a:ea typeface="ヒラギノ角ゴ Pro W3" charset="-128"/>
                <a:cs typeface="ヒラギノ角ゴ Pro W3" charset="-128"/>
              </a:rPr>
              <a:t>©</a:t>
            </a:r>
            <a:r>
              <a:rPr lang="en-US" sz="1080" baseline="0" dirty="0">
                <a:solidFill>
                  <a:schemeClr val="accent4">
                    <a:lumMod val="50000"/>
                  </a:schemeClr>
                </a:solidFill>
                <a:latin typeface="+mn-lt"/>
                <a:ea typeface="ヒラギノ角ゴ Pro W3" charset="-128"/>
                <a:cs typeface="ヒラギノ角ゴ Pro W3" charset="-128"/>
              </a:rPr>
              <a:t> Hortonworks </a:t>
            </a:r>
            <a:r>
              <a:rPr lang="en-US" sz="1080" dirty="0">
                <a:solidFill>
                  <a:schemeClr val="accent4">
                    <a:lumMod val="50000"/>
                  </a:schemeClr>
                </a:solidFill>
                <a:latin typeface="+mn-lt"/>
                <a:ea typeface="ヒラギノ角ゴ Pro W3" charset="-128"/>
                <a:cs typeface="ヒラギノ角ゴ Pro W3" charset="-128"/>
              </a:rPr>
              <a:t>Inc. 2011 </a:t>
            </a:r>
            <a:r>
              <a:rPr lang="en-US" sz="1080">
                <a:solidFill>
                  <a:schemeClr val="accent4">
                    <a:lumMod val="50000"/>
                  </a:schemeClr>
                </a:solidFill>
                <a:latin typeface="+mn-lt"/>
                <a:ea typeface="ヒラギノ角ゴ Pro W3" charset="-128"/>
                <a:cs typeface="ヒラギノ角ゴ Pro W3" charset="-128"/>
              </a:rPr>
              <a:t>– </a:t>
            </a:r>
            <a:r>
              <a:rPr lang="en-US" sz="1080" smtClean="0">
                <a:solidFill>
                  <a:schemeClr val="accent4">
                    <a:lumMod val="50000"/>
                  </a:schemeClr>
                </a:solidFill>
                <a:latin typeface="+mn-lt"/>
                <a:ea typeface="ヒラギノ角ゴ Pro W3" charset="-128"/>
                <a:cs typeface="ヒラギノ角ゴ Pro W3" charset="-128"/>
              </a:rPr>
              <a:t>2017. </a:t>
            </a:r>
            <a:r>
              <a:rPr lang="en-US" sz="1080" dirty="0">
                <a:solidFill>
                  <a:schemeClr val="accent4">
                    <a:lumMod val="50000"/>
                  </a:schemeClr>
                </a:solidFill>
                <a:latin typeface="+mn-lt"/>
                <a:ea typeface="ヒラギノ角ゴ Pro W3" charset="-128"/>
                <a:cs typeface="ヒラギノ角ゴ Pro W3" charset="-128"/>
              </a:rPr>
              <a:t>All Rights Reserved</a:t>
            </a:r>
          </a:p>
        </p:txBody>
      </p:sp>
    </p:spTree>
    <p:extLst>
      <p:ext uri="{BB962C8B-B14F-4D97-AF65-F5344CB8AC3E}">
        <p14:creationId xmlns:p14="http://schemas.microsoft.com/office/powerpoint/2010/main" val="714907674"/>
      </p:ext>
    </p:extLst>
  </p:cSld>
  <p:clrMap bg1="lt1" tx1="dk1" bg2="lt2" tx2="dk2" accent1="accent1" accent2="accent2" accent3="accent3" accent4="accent4" accent5="accent5" accent6="accent6" hlink="hlink" folHlink="folHlink"/>
  <p:sldLayoutIdLst>
    <p:sldLayoutId id="2147483773" r:id="rId1"/>
    <p:sldLayoutId id="2147483787" r:id="rId2"/>
    <p:sldLayoutId id="2147483788" r:id="rId3"/>
    <p:sldLayoutId id="2147483785" r:id="rId4"/>
    <p:sldLayoutId id="2147483790" r:id="rId5"/>
    <p:sldLayoutId id="2147483786" r:id="rId6"/>
    <p:sldLayoutId id="2147483789" r:id="rId7"/>
    <p:sldLayoutId id="2147483743" r:id="rId8"/>
    <p:sldLayoutId id="2147483776" r:id="rId9"/>
    <p:sldLayoutId id="2147483784" r:id="rId10"/>
    <p:sldLayoutId id="2147483780" r:id="rId11"/>
    <p:sldLayoutId id="2147483778" r:id="rId12"/>
    <p:sldLayoutId id="2147483756" r:id="rId13"/>
    <p:sldLayoutId id="2147483758" r:id="rId14"/>
    <p:sldLayoutId id="2147483766" r:id="rId15"/>
    <p:sldLayoutId id="2147483775" r:id="rId16"/>
    <p:sldLayoutId id="2147483791" r:id="rId17"/>
    <p:sldLayoutId id="2147483793" r:id="rId18"/>
    <p:sldLayoutId id="2147483796" r:id="rId19"/>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hf hdr="0" ftr="0" dt="0"/>
  <p:txStyles>
    <p:titleStyle>
      <a:lvl1pPr algn="l" defTabSz="548640" rtl="0" eaLnBrk="1" fontAlgn="base" hangingPunct="1">
        <a:lnSpc>
          <a:spcPct val="85000"/>
        </a:lnSpc>
        <a:spcBef>
          <a:spcPct val="0"/>
        </a:spcBef>
        <a:spcAft>
          <a:spcPct val="0"/>
        </a:spcAft>
        <a:defRPr sz="3600" b="1" kern="1200">
          <a:solidFill>
            <a:schemeClr val="tx1"/>
          </a:solidFill>
          <a:latin typeface="+mj-lt"/>
          <a:ea typeface="ヒラギノ角ゴ Pro W3" charset="-128"/>
          <a:cs typeface="ヒラギノ角ゴ Pro W3" charset="-128"/>
        </a:defRPr>
      </a:lvl1pPr>
      <a:lvl2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2pPr>
      <a:lvl3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3pPr>
      <a:lvl4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4pPr>
      <a:lvl5pPr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5pPr>
      <a:lvl6pPr marL="54864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6pPr>
      <a:lvl7pPr marL="109728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7pPr>
      <a:lvl8pPr marL="164592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8pPr>
      <a:lvl9pPr marL="2194560" algn="l" defTabSz="548640" rtl="0" eaLnBrk="1" fontAlgn="base" hangingPunct="1">
        <a:spcBef>
          <a:spcPct val="0"/>
        </a:spcBef>
        <a:spcAft>
          <a:spcPct val="0"/>
        </a:spcAft>
        <a:defRPr sz="4320">
          <a:solidFill>
            <a:schemeClr val="tx1"/>
          </a:solidFill>
          <a:latin typeface="Arial" charset="0"/>
          <a:ea typeface="ヒラギノ角ゴ Pro W3" charset="-128"/>
          <a:cs typeface="ヒラギノ角ゴ Pro W3" charset="-128"/>
        </a:defRPr>
      </a:lvl9pPr>
    </p:titleStyle>
    <p:bodyStyle>
      <a:lvl1pPr marL="411480" indent="-411480" algn="l" defTabSz="548640" rtl="0" eaLnBrk="1" fontAlgn="base" hangingPunct="1">
        <a:lnSpc>
          <a:spcPct val="90000"/>
        </a:lnSpc>
        <a:spcBef>
          <a:spcPts val="1200"/>
        </a:spcBef>
        <a:spcAft>
          <a:spcPct val="0"/>
        </a:spcAft>
        <a:buClr>
          <a:schemeClr val="accent1"/>
        </a:buClr>
        <a:buSzPct val="75000"/>
        <a:buFont typeface="Wingdings 2" pitchFamily="18" charset="2"/>
        <a:buChar char="Ã"/>
        <a:defRPr sz="2800" kern="1200">
          <a:solidFill>
            <a:schemeClr val="tx1"/>
          </a:solidFill>
          <a:latin typeface="+mn-lt"/>
          <a:ea typeface="ヒラギノ角ゴ Pro W3" charset="-128"/>
          <a:cs typeface="ヒラギノ角ゴ Pro W3" charset="-128"/>
        </a:defRPr>
      </a:lvl1pPr>
      <a:lvl2pPr marL="891540" indent="-342900" algn="l" defTabSz="548640" rtl="0" eaLnBrk="1" fontAlgn="base" hangingPunct="1">
        <a:lnSpc>
          <a:spcPct val="90000"/>
        </a:lnSpc>
        <a:spcBef>
          <a:spcPts val="600"/>
        </a:spcBef>
        <a:spcAft>
          <a:spcPct val="0"/>
        </a:spcAft>
        <a:buFont typeface="Arial" charset="0"/>
        <a:buChar char="–"/>
        <a:defRPr sz="2400" kern="1200">
          <a:solidFill>
            <a:schemeClr val="tx1"/>
          </a:solidFill>
          <a:latin typeface="+mn-lt"/>
          <a:ea typeface="ヒラギノ角ゴ Pro W3" charset="-128"/>
          <a:cs typeface="ヒラギノ角ゴ Pro W3" charset="-128"/>
        </a:defRPr>
      </a:lvl2pPr>
      <a:lvl3pPr marL="137160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3pPr>
      <a:lvl4pPr marL="192024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4pPr>
      <a:lvl5pPr marL="2468880" indent="-274320" algn="l" defTabSz="54864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9.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tiff"/><Relationship Id="rId3" Type="http://schemas.openxmlformats.org/officeDocument/2006/relationships/image" Target="../media/image28.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1.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2.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9.xml.rels><?xml version="1.0" encoding="UTF-8" standalone="yes"?>
<Relationships xmlns="http://schemas.openxmlformats.org/package/2006/relationships"><Relationship Id="rId3" Type="http://schemas.openxmlformats.org/officeDocument/2006/relationships/hyperlink" Target="http://ambari.apache.org" TargetMode="External"/><Relationship Id="rId4" Type="http://schemas.openxmlformats.org/officeDocument/2006/relationships/hyperlink" Target="https://cwiki.apache.org/confluence/display/AMBARI" TargetMode="External"/><Relationship Id="rId5" Type="http://schemas.openxmlformats.org/officeDocument/2006/relationships/hyperlink" Target="https://issues.apache.org/jira/browse/AMBARI" TargetMode="External"/><Relationship Id="rId6" Type="http://schemas.openxmlformats.org/officeDocument/2006/relationships/hyperlink" Target="https://cwiki.apache.org/confluence/pages/viewpage.action?pageId=38571133" TargetMode="External"/><Relationship Id="rId7" Type="http://schemas.openxmlformats.org/officeDocument/2006/relationships/hyperlink" Target="https://cwiki.apache.org/confluence/display/AMBARI/Blueprints" TargetMode="External"/><Relationship Id="rId8" Type="http://schemas.openxmlformats.org/officeDocument/2006/relationships/hyperlink" Target="https://cwiki.apache.org/confluence/display/AMBARI/Views" TargetMode="External"/><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4" y="3715395"/>
            <a:ext cx="8156633" cy="749518"/>
          </a:xfrm>
        </p:spPr>
        <p:txBody>
          <a:bodyPr/>
          <a:lstStyle/>
          <a:p>
            <a:r>
              <a:rPr lang="en-US" dirty="0" smtClean="0"/>
              <a:t>Apache </a:t>
            </a:r>
            <a:r>
              <a:rPr lang="en-US" dirty="0" err="1" smtClean="0"/>
              <a:t>Ambari</a:t>
            </a:r>
            <a:r>
              <a:rPr lang="en-US" dirty="0" smtClean="0"/>
              <a:t> Overview</a:t>
            </a:r>
            <a:endParaRPr lang="en-US" dirty="0"/>
          </a:p>
        </p:txBody>
      </p:sp>
      <p:sp>
        <p:nvSpPr>
          <p:cNvPr id="14" name="Subtitle 13"/>
          <p:cNvSpPr>
            <a:spLocks noGrp="1"/>
          </p:cNvSpPr>
          <p:nvPr>
            <p:ph type="subTitle" idx="1"/>
          </p:nvPr>
        </p:nvSpPr>
        <p:spPr>
          <a:xfrm>
            <a:off x="841494" y="4650218"/>
            <a:ext cx="7644384" cy="1006942"/>
          </a:xfrm>
        </p:spPr>
        <p:txBody>
          <a:bodyPr/>
          <a:lstStyle/>
          <a:p>
            <a:r>
              <a:rPr lang="en-US" dirty="0" err="1" smtClean="0"/>
              <a:t>Nitiraj</a:t>
            </a:r>
            <a:r>
              <a:rPr lang="en-US" dirty="0" smtClean="0"/>
              <a:t> </a:t>
            </a:r>
            <a:r>
              <a:rPr lang="en-US" dirty="0" err="1" smtClean="0"/>
              <a:t>Rathore</a:t>
            </a:r>
            <a:r>
              <a:rPr lang="en-US" dirty="0" smtClean="0"/>
              <a:t> </a:t>
            </a:r>
          </a:p>
          <a:p>
            <a:r>
              <a:rPr lang="en-US" dirty="0" smtClean="0"/>
              <a:t>Pallav Kulshreshtha</a:t>
            </a:r>
            <a:endParaRPr lang="en-US" dirty="0"/>
          </a:p>
        </p:txBody>
      </p:sp>
      <p:sp>
        <p:nvSpPr>
          <p:cNvPr id="11" name="Content Placeholder 10"/>
          <p:cNvSpPr>
            <a:spLocks noGrp="1"/>
          </p:cNvSpPr>
          <p:nvPr>
            <p:ph sz="quarter" idx="10"/>
          </p:nvPr>
        </p:nvSpPr>
        <p:spPr>
          <a:xfrm>
            <a:off x="841494" y="5904100"/>
            <a:ext cx="7644384" cy="484748"/>
          </a:xfrm>
        </p:spPr>
        <p:txBody>
          <a:bodyPr/>
          <a:lstStyle/>
          <a:p>
            <a:r>
              <a:rPr lang="en-US" dirty="0" smtClean="0"/>
              <a:t>April 2017</a:t>
            </a:r>
            <a:endParaRPr lang="en-US" dirty="0"/>
          </a:p>
        </p:txBody>
      </p:sp>
    </p:spTree>
    <p:extLst>
      <p:ext uri="{BB962C8B-B14F-4D97-AF65-F5344CB8AC3E}">
        <p14:creationId xmlns:p14="http://schemas.microsoft.com/office/powerpoint/2010/main" val="2783395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81635"/>
            <a:ext cx="13167360" cy="470898"/>
          </a:xfrm>
        </p:spPr>
        <p:txBody>
          <a:bodyPr/>
          <a:lstStyle/>
          <a:p>
            <a:r>
              <a:rPr lang="en-US" dirty="0" smtClean="0"/>
              <a:t>Enter host nodes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1152532"/>
            <a:ext cx="12065190" cy="6239437"/>
          </a:xfrm>
          <a:prstGeom prst="rect">
            <a:avLst/>
          </a:prstGeom>
        </p:spPr>
      </p:pic>
    </p:spTree>
    <p:extLst>
      <p:ext uri="{BB962C8B-B14F-4D97-AF65-F5344CB8AC3E}">
        <p14:creationId xmlns:p14="http://schemas.microsoft.com/office/powerpoint/2010/main" val="11552237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149" y="272956"/>
            <a:ext cx="13279272" cy="7028588"/>
          </a:xfrm>
          <a:prstGeom prst="rect">
            <a:avLst/>
          </a:prstGeom>
        </p:spPr>
      </p:pic>
    </p:spTree>
    <p:extLst>
      <p:ext uri="{BB962C8B-B14F-4D97-AF65-F5344CB8AC3E}">
        <p14:creationId xmlns:p14="http://schemas.microsoft.com/office/powerpoint/2010/main" val="4452750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424" y="300251"/>
            <a:ext cx="11636511" cy="6919416"/>
          </a:xfrm>
          <a:prstGeom prst="rect">
            <a:avLst/>
          </a:prstGeom>
        </p:spPr>
      </p:pic>
    </p:spTree>
    <p:extLst>
      <p:ext uri="{BB962C8B-B14F-4D97-AF65-F5344CB8AC3E}">
        <p14:creationId xmlns:p14="http://schemas.microsoft.com/office/powerpoint/2010/main" val="4200889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0" y="272955"/>
            <a:ext cx="11642743" cy="7124132"/>
          </a:xfrm>
          <a:prstGeom prst="rect">
            <a:avLst/>
          </a:prstGeom>
        </p:spPr>
      </p:pic>
    </p:spTree>
    <p:extLst>
      <p:ext uri="{BB962C8B-B14F-4D97-AF65-F5344CB8AC3E}">
        <p14:creationId xmlns:p14="http://schemas.microsoft.com/office/powerpoint/2010/main" val="19048568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445" y="354841"/>
            <a:ext cx="12845955" cy="6892119"/>
          </a:xfrm>
          <a:prstGeom prst="rect">
            <a:avLst/>
          </a:prstGeom>
        </p:spPr>
      </p:pic>
    </p:spTree>
    <p:extLst>
      <p:ext uri="{BB962C8B-B14F-4D97-AF65-F5344CB8AC3E}">
        <p14:creationId xmlns:p14="http://schemas.microsoft.com/office/powerpoint/2010/main" val="12225111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59558" y="277497"/>
            <a:ext cx="13156442" cy="7351602"/>
          </a:xfrm>
          <a:prstGeom prst="rect">
            <a:avLst/>
          </a:prstGeom>
        </p:spPr>
      </p:pic>
    </p:spTree>
    <p:extLst>
      <p:ext uri="{BB962C8B-B14F-4D97-AF65-F5344CB8AC3E}">
        <p14:creationId xmlns:p14="http://schemas.microsoft.com/office/powerpoint/2010/main" val="18078250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smtClean="0">
                <a:solidFill>
                  <a:schemeClr val="tx2"/>
                </a:solidFill>
              </a:rPr>
              <a:t>Ambari Metrics</a:t>
            </a:r>
            <a:endParaRPr lang="en-US" dirty="0">
              <a:solidFill>
                <a:schemeClr val="tx2"/>
              </a:solidFill>
            </a:endParaRPr>
          </a:p>
        </p:txBody>
      </p:sp>
    </p:spTree>
    <p:extLst>
      <p:ext uri="{BB962C8B-B14F-4D97-AF65-F5344CB8AC3E}">
        <p14:creationId xmlns:p14="http://schemas.microsoft.com/office/powerpoint/2010/main" val="1951198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Ambari Metrics</a:t>
            </a:r>
            <a:endParaRPr lang="en-US" dirty="0"/>
          </a:p>
        </p:txBody>
      </p:sp>
      <p:sp>
        <p:nvSpPr>
          <p:cNvPr id="3" name="Text Placeholder 2"/>
          <p:cNvSpPr>
            <a:spLocks noGrp="1"/>
          </p:cNvSpPr>
          <p:nvPr>
            <p:ph sz="quarter" idx="10"/>
          </p:nvPr>
        </p:nvSpPr>
        <p:spPr>
          <a:xfrm>
            <a:off x="841494" y="1752600"/>
            <a:ext cx="13167360" cy="1006429"/>
          </a:xfrm>
        </p:spPr>
        <p:txBody>
          <a:bodyPr/>
          <a:lstStyle/>
          <a:p>
            <a:r>
              <a:rPr lang="en-US" dirty="0" smtClean="0"/>
              <a:t>Built using Hadoop technologies : Phoenix, </a:t>
            </a:r>
            <a:r>
              <a:rPr lang="en-US" dirty="0" err="1" smtClean="0"/>
              <a:t>Hbase</a:t>
            </a:r>
            <a:r>
              <a:rPr lang="en-US" dirty="0" smtClean="0"/>
              <a:t>, ATS, HDFS/Local FS</a:t>
            </a:r>
          </a:p>
          <a:p>
            <a:r>
              <a:rPr lang="en-US" dirty="0" smtClean="0"/>
              <a:t>Three components: Metrics Collector, Metrics Monitors, Grafana</a:t>
            </a:r>
          </a:p>
        </p:txBody>
      </p:sp>
      <p:sp>
        <p:nvSpPr>
          <p:cNvPr id="9" name="Rounded Rectangle 8"/>
          <p:cNvSpPr>
            <a:spLocks noChangeAspect="1"/>
          </p:cNvSpPr>
          <p:nvPr/>
        </p:nvSpPr>
        <p:spPr>
          <a:xfrm>
            <a:off x="2516824" y="2904804"/>
            <a:ext cx="2034077" cy="1516346"/>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2400" dirty="0">
                <a:solidFill>
                  <a:schemeClr val="tx2"/>
                </a:solidFill>
                <a:latin typeface="Arial"/>
                <a:cs typeface="Arial"/>
              </a:rPr>
              <a:t>Ambari</a:t>
            </a:r>
          </a:p>
          <a:p>
            <a:pPr algn="ctr"/>
            <a:r>
              <a:rPr lang="en-US" sz="2400" dirty="0">
                <a:solidFill>
                  <a:schemeClr val="tx2"/>
                </a:solidFill>
                <a:latin typeface="Arial"/>
                <a:cs typeface="Arial"/>
              </a:rPr>
              <a:t>Server</a:t>
            </a:r>
          </a:p>
        </p:txBody>
      </p:sp>
      <p:sp>
        <p:nvSpPr>
          <p:cNvPr id="10" name="Rounded Rectangle 9"/>
          <p:cNvSpPr>
            <a:spLocks noChangeAspect="1"/>
          </p:cNvSpPr>
          <p:nvPr/>
        </p:nvSpPr>
        <p:spPr>
          <a:xfrm>
            <a:off x="5125756" y="5543006"/>
            <a:ext cx="1245852" cy="865618"/>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1680" dirty="0">
                <a:solidFill>
                  <a:schemeClr val="tx2"/>
                </a:solidFill>
                <a:latin typeface="Arial"/>
                <a:cs typeface="Arial"/>
              </a:rPr>
              <a:t>Metrics Monitor</a:t>
            </a:r>
          </a:p>
        </p:txBody>
      </p:sp>
      <p:sp>
        <p:nvSpPr>
          <p:cNvPr id="11" name="Rounded Rectangle 10"/>
          <p:cNvSpPr>
            <a:spLocks noChangeAspect="1"/>
          </p:cNvSpPr>
          <p:nvPr/>
        </p:nvSpPr>
        <p:spPr>
          <a:xfrm>
            <a:off x="5720330" y="2904803"/>
            <a:ext cx="2034077" cy="1524557"/>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2400" dirty="0">
                <a:solidFill>
                  <a:schemeClr val="tx2"/>
                </a:solidFill>
                <a:latin typeface="Arial"/>
                <a:cs typeface="Arial"/>
              </a:rPr>
              <a:t>Metrics Collector</a:t>
            </a:r>
          </a:p>
        </p:txBody>
      </p:sp>
      <p:sp>
        <p:nvSpPr>
          <p:cNvPr id="12" name="Rounded Rectangle 11"/>
          <p:cNvSpPr>
            <a:spLocks noChangeAspect="1"/>
          </p:cNvSpPr>
          <p:nvPr/>
        </p:nvSpPr>
        <p:spPr>
          <a:xfrm>
            <a:off x="5127825" y="6408624"/>
            <a:ext cx="2489635" cy="918856"/>
          </a:xfrm>
          <a:prstGeom prst="roundRect">
            <a:avLst>
              <a:gd name="adj" fmla="val 0"/>
            </a:avLst>
          </a:prstGeom>
          <a:solidFill>
            <a:srgbClr val="FFFFFF"/>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2400" dirty="0">
                <a:solidFill>
                  <a:schemeClr val="accent1"/>
                </a:solidFill>
                <a:latin typeface="Arial"/>
                <a:cs typeface="Arial"/>
              </a:rPr>
              <a:t>Host1</a:t>
            </a:r>
          </a:p>
        </p:txBody>
      </p:sp>
      <p:sp>
        <p:nvSpPr>
          <p:cNvPr id="13" name="Rounded Rectangle 12"/>
          <p:cNvSpPr>
            <a:spLocks noChangeAspect="1"/>
          </p:cNvSpPr>
          <p:nvPr/>
        </p:nvSpPr>
        <p:spPr>
          <a:xfrm>
            <a:off x="6371608" y="5543006"/>
            <a:ext cx="1245852" cy="865618"/>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1680" dirty="0">
                <a:solidFill>
                  <a:schemeClr val="tx2"/>
                </a:solidFill>
                <a:latin typeface="Arial"/>
                <a:cs typeface="Arial"/>
              </a:rPr>
              <a:t>Sink(s)</a:t>
            </a:r>
          </a:p>
        </p:txBody>
      </p:sp>
      <p:cxnSp>
        <p:nvCxnSpPr>
          <p:cNvPr id="14" name="Straight Arrow Connector 13"/>
          <p:cNvCxnSpPr/>
          <p:nvPr/>
        </p:nvCxnSpPr>
        <p:spPr>
          <a:xfrm flipH="1">
            <a:off x="4550901" y="3667082"/>
            <a:ext cx="1169429" cy="0"/>
          </a:xfrm>
          <a:prstGeom prst="straightConnector1">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958116" y="3379031"/>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3</a:t>
            </a:r>
          </a:p>
        </p:txBody>
      </p:sp>
      <p:sp>
        <p:nvSpPr>
          <p:cNvPr id="16" name="Rounded Rectangle 15"/>
          <p:cNvSpPr>
            <a:spLocks noChangeAspect="1"/>
          </p:cNvSpPr>
          <p:nvPr/>
        </p:nvSpPr>
        <p:spPr>
          <a:xfrm>
            <a:off x="5308636" y="5725886"/>
            <a:ext cx="1245852" cy="865618"/>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1680" dirty="0">
                <a:solidFill>
                  <a:schemeClr val="tx2"/>
                </a:solidFill>
                <a:latin typeface="Arial"/>
                <a:cs typeface="Arial"/>
              </a:rPr>
              <a:t>Metrics Monitor</a:t>
            </a:r>
          </a:p>
        </p:txBody>
      </p:sp>
      <p:sp>
        <p:nvSpPr>
          <p:cNvPr id="17" name="Rounded Rectangle 16"/>
          <p:cNvSpPr>
            <a:spLocks noChangeAspect="1"/>
          </p:cNvSpPr>
          <p:nvPr/>
        </p:nvSpPr>
        <p:spPr>
          <a:xfrm>
            <a:off x="5310705" y="6591504"/>
            <a:ext cx="2489635" cy="918856"/>
          </a:xfrm>
          <a:prstGeom prst="roundRect">
            <a:avLst>
              <a:gd name="adj" fmla="val 0"/>
            </a:avLst>
          </a:prstGeom>
          <a:solidFill>
            <a:srgbClr val="FFFFFF"/>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2400" dirty="0">
                <a:solidFill>
                  <a:schemeClr val="accent1"/>
                </a:solidFill>
                <a:latin typeface="Arial"/>
                <a:cs typeface="Arial"/>
              </a:rPr>
              <a:t>Host1</a:t>
            </a:r>
          </a:p>
        </p:txBody>
      </p:sp>
      <p:sp>
        <p:nvSpPr>
          <p:cNvPr id="18" name="Rounded Rectangle 17"/>
          <p:cNvSpPr>
            <a:spLocks noChangeAspect="1"/>
          </p:cNvSpPr>
          <p:nvPr/>
        </p:nvSpPr>
        <p:spPr>
          <a:xfrm>
            <a:off x="6554488" y="5725886"/>
            <a:ext cx="1245852" cy="865618"/>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1680" dirty="0">
                <a:solidFill>
                  <a:schemeClr val="tx2"/>
                </a:solidFill>
                <a:latin typeface="Arial"/>
                <a:cs typeface="Arial"/>
              </a:rPr>
              <a:t>Sink(s)</a:t>
            </a:r>
          </a:p>
        </p:txBody>
      </p:sp>
      <p:sp>
        <p:nvSpPr>
          <p:cNvPr id="19" name="Rounded Rectangle 18"/>
          <p:cNvSpPr>
            <a:spLocks noChangeAspect="1"/>
          </p:cNvSpPr>
          <p:nvPr/>
        </p:nvSpPr>
        <p:spPr>
          <a:xfrm>
            <a:off x="5491516" y="5908766"/>
            <a:ext cx="1245852" cy="865618"/>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1680" dirty="0">
                <a:solidFill>
                  <a:schemeClr val="tx2"/>
                </a:solidFill>
                <a:latin typeface="Arial"/>
                <a:cs typeface="Arial"/>
              </a:rPr>
              <a:t>Metrics Monitor</a:t>
            </a:r>
          </a:p>
        </p:txBody>
      </p:sp>
      <p:sp>
        <p:nvSpPr>
          <p:cNvPr id="20" name="Rounded Rectangle 19"/>
          <p:cNvSpPr>
            <a:spLocks noChangeAspect="1"/>
          </p:cNvSpPr>
          <p:nvPr/>
        </p:nvSpPr>
        <p:spPr>
          <a:xfrm>
            <a:off x="5493585" y="6774384"/>
            <a:ext cx="2489635" cy="918856"/>
          </a:xfrm>
          <a:prstGeom prst="roundRect">
            <a:avLst>
              <a:gd name="adj" fmla="val 0"/>
            </a:avLst>
          </a:prstGeom>
          <a:solidFill>
            <a:srgbClr val="FFFFFF"/>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2400" dirty="0">
                <a:solidFill>
                  <a:schemeClr val="accent1"/>
                </a:solidFill>
                <a:latin typeface="Arial"/>
                <a:cs typeface="Arial"/>
              </a:rPr>
              <a:t>Hosts</a:t>
            </a:r>
          </a:p>
        </p:txBody>
      </p:sp>
      <p:sp>
        <p:nvSpPr>
          <p:cNvPr id="21" name="Rounded Rectangle 20"/>
          <p:cNvSpPr>
            <a:spLocks noChangeAspect="1"/>
          </p:cNvSpPr>
          <p:nvPr/>
        </p:nvSpPr>
        <p:spPr>
          <a:xfrm>
            <a:off x="6737368" y="5908766"/>
            <a:ext cx="1245852" cy="865618"/>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1680" dirty="0">
                <a:solidFill>
                  <a:schemeClr val="tx2"/>
                </a:solidFill>
                <a:latin typeface="Arial"/>
                <a:cs typeface="Arial"/>
              </a:rPr>
              <a:t>Sink(s)</a:t>
            </a:r>
          </a:p>
        </p:txBody>
      </p:sp>
      <p:cxnSp>
        <p:nvCxnSpPr>
          <p:cNvPr id="22" name="Elbow Connector 21"/>
          <p:cNvCxnSpPr/>
          <p:nvPr/>
        </p:nvCxnSpPr>
        <p:spPr>
          <a:xfrm rot="5400000" flipH="1" flipV="1">
            <a:off x="5374740" y="5169064"/>
            <a:ext cx="1479407" cy="1"/>
          </a:xfrm>
          <a:prstGeom prst="bentConnector3">
            <a:avLst>
              <a:gd name="adj1" fmla="val 50000"/>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p:nvPr/>
        </p:nvCxnSpPr>
        <p:spPr>
          <a:xfrm rot="5400000" flipH="1" flipV="1">
            <a:off x="6568977" y="5169063"/>
            <a:ext cx="1479407" cy="1"/>
          </a:xfrm>
          <a:prstGeom prst="bentConnector3">
            <a:avLst>
              <a:gd name="adj1" fmla="val 50000"/>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5837422" y="4753402"/>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1</a:t>
            </a:r>
          </a:p>
        </p:txBody>
      </p:sp>
      <p:sp>
        <p:nvSpPr>
          <p:cNvPr id="25" name="Oval 24"/>
          <p:cNvSpPr/>
          <p:nvPr/>
        </p:nvSpPr>
        <p:spPr>
          <a:xfrm>
            <a:off x="7041980" y="4753402"/>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2</a:t>
            </a:r>
          </a:p>
        </p:txBody>
      </p:sp>
      <p:cxnSp>
        <p:nvCxnSpPr>
          <p:cNvPr id="26" name="Straight Arrow Connector 25"/>
          <p:cNvCxnSpPr/>
          <p:nvPr/>
        </p:nvCxnSpPr>
        <p:spPr>
          <a:xfrm flipH="1">
            <a:off x="1968613" y="3662978"/>
            <a:ext cx="521058" cy="4104"/>
          </a:xfrm>
          <a:prstGeom prst="straightConnector1">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1456758" y="3396435"/>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4</a:t>
            </a:r>
          </a:p>
        </p:txBody>
      </p:sp>
    </p:spTree>
    <p:extLst>
      <p:ext uri="{BB962C8B-B14F-4D97-AF65-F5344CB8AC3E}">
        <p14:creationId xmlns:p14="http://schemas.microsoft.com/office/powerpoint/2010/main" val="230237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err="1" smtClean="0"/>
              <a:t>Ambari</a:t>
            </a:r>
            <a:r>
              <a:rPr lang="en-US" dirty="0" smtClean="0"/>
              <a:t> </a:t>
            </a:r>
            <a:r>
              <a:rPr lang="en-US" dirty="0" smtClean="0"/>
              <a:t>Metrics</a:t>
            </a:r>
            <a:endParaRPr lang="en-US" dirty="0"/>
          </a:p>
        </p:txBody>
      </p:sp>
      <p:sp>
        <p:nvSpPr>
          <p:cNvPr id="8" name="Content Placeholder 7"/>
          <p:cNvSpPr>
            <a:spLocks noGrp="1"/>
          </p:cNvSpPr>
          <p:nvPr>
            <p:ph sz="quarter" idx="10"/>
          </p:nvPr>
        </p:nvSpPr>
        <p:spPr>
          <a:xfrm>
            <a:off x="8809060" y="2332345"/>
            <a:ext cx="5548385" cy="3959272"/>
          </a:xfrm>
        </p:spPr>
        <p:txBody>
          <a:bodyPr/>
          <a:lstStyle/>
          <a:p>
            <a:r>
              <a:rPr lang="en-US" dirty="0"/>
              <a:t>System Home, Servers</a:t>
            </a:r>
          </a:p>
          <a:p>
            <a:r>
              <a:rPr lang="en-US" dirty="0"/>
              <a:t>HDFS Home, </a:t>
            </a:r>
            <a:r>
              <a:rPr lang="en-US" dirty="0" err="1"/>
              <a:t>NameNodes</a:t>
            </a:r>
            <a:r>
              <a:rPr lang="en-US" dirty="0"/>
              <a:t>, </a:t>
            </a:r>
            <a:r>
              <a:rPr lang="en-US" dirty="0" err="1"/>
              <a:t>DataNodes</a:t>
            </a:r>
            <a:endParaRPr lang="en-US" dirty="0"/>
          </a:p>
          <a:p>
            <a:r>
              <a:rPr lang="en-US" dirty="0"/>
              <a:t>YARN Home, Applications, Job History Server</a:t>
            </a:r>
          </a:p>
          <a:p>
            <a:r>
              <a:rPr lang="en-US" dirty="0" err="1"/>
              <a:t>HBase</a:t>
            </a:r>
            <a:r>
              <a:rPr lang="en-US" dirty="0"/>
              <a:t> Home, Performance, </a:t>
            </a:r>
            <a:r>
              <a:rPr lang="en-US" dirty="0" err="1" smtClean="0"/>
              <a:t>Misc</a:t>
            </a:r>
            <a:endParaRPr lang="en-US" dirty="0"/>
          </a:p>
        </p:txBody>
      </p:sp>
      <p:sp>
        <p:nvSpPr>
          <p:cNvPr id="10" name="Content Placeholder 9"/>
          <p:cNvSpPr>
            <a:spLocks noGrp="1"/>
          </p:cNvSpPr>
          <p:nvPr>
            <p:ph sz="quarter" idx="12"/>
          </p:nvPr>
        </p:nvSpPr>
        <p:spPr>
          <a:xfrm>
            <a:off x="9177548" y="1794674"/>
            <a:ext cx="6400800" cy="377026"/>
          </a:xfrm>
        </p:spPr>
        <p:txBody>
          <a:bodyPr/>
          <a:lstStyle/>
          <a:p>
            <a:r>
              <a:rPr lang="en-US" dirty="0" smtClean="0"/>
              <a:t>List of Dashboards widgets</a:t>
            </a:r>
            <a:endParaRPr lang="en-US" dirty="0"/>
          </a:p>
        </p:txBody>
      </p:sp>
      <p:pic>
        <p:nvPicPr>
          <p:cNvPr id="11" name="Picture 10"/>
          <p:cNvPicPr>
            <a:picLocks noChangeAspect="1"/>
          </p:cNvPicPr>
          <p:nvPr/>
        </p:nvPicPr>
        <p:blipFill>
          <a:blip r:embed="rId2"/>
          <a:stretch>
            <a:fillRect/>
          </a:stretch>
        </p:blipFill>
        <p:spPr>
          <a:xfrm>
            <a:off x="150125" y="1150954"/>
            <a:ext cx="8543499" cy="6300724"/>
          </a:xfrm>
          <a:prstGeom prst="rect">
            <a:avLst/>
          </a:prstGeom>
        </p:spPr>
      </p:pic>
    </p:spTree>
    <p:extLst>
      <p:ext uri="{BB962C8B-B14F-4D97-AF65-F5344CB8AC3E}">
        <p14:creationId xmlns:p14="http://schemas.microsoft.com/office/powerpoint/2010/main" val="1170039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9" name="Content Placeholder 8"/>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18365" y="272955"/>
            <a:ext cx="6878472" cy="7042245"/>
          </a:xfrm>
        </p:spPr>
      </p:pic>
      <p:pic>
        <p:nvPicPr>
          <p:cNvPr id="11" name="Content Placeholder 10"/>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7478972" y="425435"/>
            <a:ext cx="6529881" cy="3212869"/>
          </a:xfrm>
        </p:spPr>
      </p:pic>
      <p:pic>
        <p:nvPicPr>
          <p:cNvPr id="12" name="Content Placeholder 11"/>
          <p:cNvPicPr>
            <a:picLocks noGrp="1" noChangeAspect="1"/>
          </p:cNvPicPr>
          <p:nvPr>
            <p:ph sz="quarter" idx="12"/>
          </p:nvPr>
        </p:nvPicPr>
        <p:blipFill>
          <a:blip r:embed="rId4">
            <a:extLst>
              <a:ext uri="{28A0092B-C50C-407E-A947-70E740481C1C}">
                <a14:useLocalDpi xmlns:a14="http://schemas.microsoft.com/office/drawing/2010/main" val="0"/>
              </a:ext>
            </a:extLst>
          </a:blip>
          <a:stretch>
            <a:fillRect/>
          </a:stretch>
        </p:blipFill>
        <p:spPr>
          <a:xfrm>
            <a:off x="7511201" y="3794078"/>
            <a:ext cx="6497653" cy="3521122"/>
          </a:xfrm>
        </p:spPr>
      </p:pic>
    </p:spTree>
    <p:extLst>
      <p:ext uri="{BB962C8B-B14F-4D97-AF65-F5344CB8AC3E}">
        <p14:creationId xmlns:p14="http://schemas.microsoft.com/office/powerpoint/2010/main" val="14865634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Agenda</a:t>
            </a:r>
            <a:endParaRPr lang="en-US" dirty="0"/>
          </a:p>
        </p:txBody>
      </p:sp>
      <p:sp>
        <p:nvSpPr>
          <p:cNvPr id="3" name="Content Placeholder 2"/>
          <p:cNvSpPr>
            <a:spLocks noGrp="1"/>
          </p:cNvSpPr>
          <p:nvPr>
            <p:ph sz="quarter" idx="10"/>
          </p:nvPr>
        </p:nvSpPr>
        <p:spPr>
          <a:xfrm>
            <a:off x="841494" y="1752600"/>
            <a:ext cx="13167360" cy="4106765"/>
          </a:xfrm>
        </p:spPr>
        <p:txBody>
          <a:bodyPr/>
          <a:lstStyle/>
          <a:p>
            <a:r>
              <a:rPr lang="en-US" dirty="0" smtClean="0"/>
              <a:t>Background, Release History</a:t>
            </a:r>
          </a:p>
          <a:p>
            <a:r>
              <a:rPr lang="en-US" dirty="0" smtClean="0"/>
              <a:t>Ambari Alerts and Metrics</a:t>
            </a:r>
          </a:p>
          <a:p>
            <a:r>
              <a:rPr lang="en-US" dirty="0" smtClean="0"/>
              <a:t>Ambari Blueprints</a:t>
            </a:r>
          </a:p>
          <a:p>
            <a:r>
              <a:rPr lang="en-US" dirty="0" smtClean="0"/>
              <a:t>Security Setup (Kerberos, RBAC)</a:t>
            </a:r>
            <a:endParaRPr lang="en-US" dirty="0" smtClean="0">
              <a:solidFill>
                <a:srgbClr val="FF0000"/>
              </a:solidFill>
            </a:endParaRPr>
          </a:p>
          <a:p>
            <a:r>
              <a:rPr lang="en-US" dirty="0"/>
              <a:t>Automated Cluster Upgrade</a:t>
            </a:r>
          </a:p>
          <a:p>
            <a:r>
              <a:rPr lang="en-US" dirty="0" smtClean="0"/>
              <a:t>Extensibility: Stacks and Views</a:t>
            </a:r>
          </a:p>
          <a:p>
            <a:r>
              <a:rPr lang="en-US" dirty="0" smtClean="0"/>
              <a:t>Demo</a:t>
            </a:r>
          </a:p>
        </p:txBody>
      </p:sp>
    </p:spTree>
    <p:extLst>
      <p:ext uri="{BB962C8B-B14F-4D97-AF65-F5344CB8AC3E}">
        <p14:creationId xmlns:p14="http://schemas.microsoft.com/office/powerpoint/2010/main" val="833041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Ambari Alerts</a:t>
            </a:r>
            <a:endParaRPr lang="en-US" dirty="0"/>
          </a:p>
        </p:txBody>
      </p:sp>
    </p:spTree>
    <p:extLst>
      <p:ext uri="{BB962C8B-B14F-4D97-AF65-F5344CB8AC3E}">
        <p14:creationId xmlns:p14="http://schemas.microsoft.com/office/powerpoint/2010/main" val="1664456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Full Visibility into Cluster Health</a:t>
            </a:r>
          </a:p>
        </p:txBody>
      </p:sp>
      <p:sp>
        <p:nvSpPr>
          <p:cNvPr id="8" name="Text Placeholder 7"/>
          <p:cNvSpPr>
            <a:spLocks noGrp="1"/>
          </p:cNvSpPr>
          <p:nvPr>
            <p:ph sz="quarter" idx="10"/>
          </p:nvPr>
        </p:nvSpPr>
        <p:spPr>
          <a:xfrm>
            <a:off x="841494" y="1752600"/>
            <a:ext cx="13167360" cy="1006429"/>
          </a:xfrm>
        </p:spPr>
        <p:txBody>
          <a:bodyPr/>
          <a:lstStyle/>
          <a:p>
            <a:pPr marL="411480" indent="-411480">
              <a:buFont typeface="Arial"/>
              <a:buChar char="•"/>
            </a:pPr>
            <a:r>
              <a:rPr lang="en-US" dirty="0" smtClean="0"/>
              <a:t>Centralized </a:t>
            </a:r>
            <a:r>
              <a:rPr lang="en-US" dirty="0"/>
              <a:t>management of </a:t>
            </a:r>
            <a:r>
              <a:rPr lang="en-US" dirty="0" smtClean="0"/>
              <a:t>Health Alerts</a:t>
            </a:r>
          </a:p>
          <a:p>
            <a:pPr marL="411480" indent="-411480">
              <a:buFont typeface="Arial"/>
              <a:buChar char="•"/>
            </a:pPr>
            <a:r>
              <a:rPr lang="en-US" dirty="0" smtClean="0"/>
              <a:t>Pre-defined alerts, configured </a:t>
            </a:r>
            <a:r>
              <a:rPr lang="en-US" dirty="0"/>
              <a:t>by </a:t>
            </a:r>
            <a:r>
              <a:rPr lang="en-US" dirty="0" smtClean="0"/>
              <a:t>default on cluster install</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97792" y="2969395"/>
            <a:ext cx="8830487" cy="4362440"/>
          </a:xfrm>
          <a:prstGeom prst="rect">
            <a:avLst/>
          </a:prstGeom>
          <a:ln>
            <a:solidFill>
              <a:schemeClr val="bg1">
                <a:lumMod val="10000"/>
                <a:lumOff val="90000"/>
              </a:schemeClr>
            </a:solidFill>
          </a:ln>
        </p:spPr>
      </p:pic>
    </p:spTree>
    <p:extLst>
      <p:ext uri="{BB962C8B-B14F-4D97-AF65-F5344CB8AC3E}">
        <p14:creationId xmlns:p14="http://schemas.microsoft.com/office/powerpoint/2010/main" val="12652910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Customizing Alerts</a:t>
            </a:r>
            <a:endParaRPr lang="en-US" dirty="0"/>
          </a:p>
        </p:txBody>
      </p:sp>
      <p:sp>
        <p:nvSpPr>
          <p:cNvPr id="10" name="Text Placeholder 9"/>
          <p:cNvSpPr>
            <a:spLocks noGrp="1"/>
          </p:cNvSpPr>
          <p:nvPr>
            <p:ph sz="quarter" idx="10"/>
          </p:nvPr>
        </p:nvSpPr>
        <p:spPr/>
        <p:txBody>
          <a:bodyPr/>
          <a:lstStyle/>
          <a:p>
            <a:pPr marL="411480" indent="-411480">
              <a:buFont typeface="Arial"/>
              <a:buChar char="•"/>
            </a:pPr>
            <a:r>
              <a:rPr lang="en-US" dirty="0" smtClean="0"/>
              <a:t>Control thresholds, check intervals and response text</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71188" y="2429301"/>
            <a:ext cx="8707971" cy="4777696"/>
          </a:xfrm>
          <a:prstGeom prst="rect">
            <a:avLst/>
          </a:prstGeom>
          <a:ln>
            <a:solidFill>
              <a:schemeClr val="bg1">
                <a:lumMod val="10000"/>
                <a:lumOff val="90000"/>
              </a:schemeClr>
            </a:solidFill>
          </a:ln>
        </p:spPr>
      </p:pic>
      <p:sp>
        <p:nvSpPr>
          <p:cNvPr id="4" name="Right Arrow 3"/>
          <p:cNvSpPr/>
          <p:nvPr/>
        </p:nvSpPr>
        <p:spPr>
          <a:xfrm>
            <a:off x="2506009" y="4818149"/>
            <a:ext cx="845107" cy="872836"/>
          </a:xfrm>
          <a:prstGeom prst="rightArrow">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Tree>
    <p:extLst>
      <p:ext uri="{BB962C8B-B14F-4D97-AF65-F5344CB8AC3E}">
        <p14:creationId xmlns:p14="http://schemas.microsoft.com/office/powerpoint/2010/main" val="13631845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Configuring the Check Count</a:t>
            </a:r>
            <a:endParaRPr lang="en-US" dirty="0"/>
          </a:p>
        </p:txBody>
      </p:sp>
      <p:sp>
        <p:nvSpPr>
          <p:cNvPr id="3" name="Content Placeholder 2"/>
          <p:cNvSpPr>
            <a:spLocks noGrp="1"/>
          </p:cNvSpPr>
          <p:nvPr>
            <p:ph sz="quarter" idx="10"/>
          </p:nvPr>
        </p:nvSpPr>
        <p:spPr>
          <a:xfrm>
            <a:off x="841494" y="1752600"/>
            <a:ext cx="13167360" cy="387798"/>
          </a:xfrm>
        </p:spPr>
        <p:txBody>
          <a:bodyPr/>
          <a:lstStyle/>
          <a:p>
            <a:r>
              <a:rPr lang="en-US" dirty="0"/>
              <a:t>Set globally for all alerts, or override for </a:t>
            </a:r>
            <a:r>
              <a:rPr lang="en-US" dirty="0" smtClean="0"/>
              <a:t>a specific alert</a:t>
            </a:r>
            <a:endParaRPr lang="en-US" dirty="0"/>
          </a:p>
        </p:txBody>
      </p:sp>
      <p:pic>
        <p:nvPicPr>
          <p:cNvPr id="8" name="Picture 7"/>
          <p:cNvPicPr>
            <a:picLocks noChangeAspect="1"/>
          </p:cNvPicPr>
          <p:nvPr/>
        </p:nvPicPr>
        <p:blipFill>
          <a:blip r:embed="rId2"/>
          <a:stretch>
            <a:fillRect/>
          </a:stretch>
        </p:blipFill>
        <p:spPr>
          <a:xfrm>
            <a:off x="2264996" y="3181183"/>
            <a:ext cx="4243857" cy="2671585"/>
          </a:xfrm>
          <a:prstGeom prst="rect">
            <a:avLst/>
          </a:prstGeom>
        </p:spPr>
      </p:pic>
      <p:sp>
        <p:nvSpPr>
          <p:cNvPr id="9" name="Right Arrow 8"/>
          <p:cNvSpPr/>
          <p:nvPr/>
        </p:nvSpPr>
        <p:spPr>
          <a:xfrm>
            <a:off x="1447867" y="4337011"/>
            <a:ext cx="1705973" cy="968991"/>
          </a:xfrm>
          <a:prstGeom prst="rightArrow">
            <a:avLst/>
          </a:prstGeom>
          <a:solidFill>
            <a:schemeClr val="accent6"/>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smtClean="0">
                <a:solidFill>
                  <a:schemeClr val="tx2"/>
                </a:solidFill>
              </a:rPr>
              <a:t>Global Setting</a:t>
            </a:r>
          </a:p>
        </p:txBody>
      </p:sp>
      <p:pic>
        <p:nvPicPr>
          <p:cNvPr id="10" name="Picture 9"/>
          <p:cNvPicPr>
            <a:picLocks noChangeAspect="1"/>
          </p:cNvPicPr>
          <p:nvPr/>
        </p:nvPicPr>
        <p:blipFill>
          <a:blip r:embed="rId3"/>
          <a:stretch>
            <a:fillRect/>
          </a:stretch>
        </p:blipFill>
        <p:spPr>
          <a:xfrm>
            <a:off x="7220817" y="3026544"/>
            <a:ext cx="4431198" cy="2800617"/>
          </a:xfrm>
          <a:prstGeom prst="rect">
            <a:avLst/>
          </a:prstGeom>
        </p:spPr>
      </p:pic>
      <p:sp>
        <p:nvSpPr>
          <p:cNvPr id="11" name="Right Arrow 10"/>
          <p:cNvSpPr/>
          <p:nvPr/>
        </p:nvSpPr>
        <p:spPr>
          <a:xfrm flipH="1">
            <a:off x="10633088" y="5055901"/>
            <a:ext cx="1705973" cy="968991"/>
          </a:xfrm>
          <a:prstGeom prst="rightArrow">
            <a:avLst/>
          </a:prstGeom>
          <a:solidFill>
            <a:schemeClr val="accent6"/>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smtClean="0">
                <a:solidFill>
                  <a:schemeClr val="tx2"/>
                </a:solidFill>
              </a:rPr>
              <a:t>Alert Override</a:t>
            </a:r>
          </a:p>
        </p:txBody>
      </p:sp>
    </p:spTree>
    <p:extLst>
      <p:ext uri="{BB962C8B-B14F-4D97-AF65-F5344CB8AC3E}">
        <p14:creationId xmlns:p14="http://schemas.microsoft.com/office/powerpoint/2010/main" val="1440443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ctrTitle"/>
          </p:nvPr>
        </p:nvSpPr>
        <p:spPr/>
        <p:txBody>
          <a:bodyPr/>
          <a:lstStyle/>
          <a:p>
            <a:r>
              <a:rPr lang="en-US" dirty="0" smtClean="0"/>
              <a:t>Ambari Alerting System</a:t>
            </a:r>
            <a:endParaRPr lang="en-US" dirty="0"/>
          </a:p>
        </p:txBody>
      </p:sp>
      <p:sp>
        <p:nvSpPr>
          <p:cNvPr id="38" name="Text Placeholder 37"/>
          <p:cNvSpPr>
            <a:spLocks noGrp="1"/>
          </p:cNvSpPr>
          <p:nvPr>
            <p:ph type="body" sz="quarter" idx="4294967295"/>
          </p:nvPr>
        </p:nvSpPr>
        <p:spPr>
          <a:xfrm>
            <a:off x="0" y="1273175"/>
            <a:ext cx="6148388" cy="5946775"/>
          </a:xfrm>
        </p:spPr>
        <p:txBody>
          <a:bodyPr>
            <a:normAutofit/>
          </a:bodyPr>
          <a:lstStyle/>
          <a:p>
            <a:pPr marL="548640" indent="-548640">
              <a:buFont typeface="+mj-lt"/>
              <a:buAutoNum type="arabicPeriod"/>
            </a:pPr>
            <a:r>
              <a:rPr lang="en-US" dirty="0" smtClean="0"/>
              <a:t>User creates or modifies cluster</a:t>
            </a:r>
          </a:p>
          <a:p>
            <a:pPr marL="548640" indent="-548640">
              <a:buFont typeface="+mj-lt"/>
              <a:buAutoNum type="arabicPeriod"/>
            </a:pPr>
            <a:r>
              <a:rPr lang="en-US" dirty="0" smtClean="0"/>
              <a:t>Ambari reads alert definitions from Stack</a:t>
            </a:r>
          </a:p>
          <a:p>
            <a:pPr marL="548640" indent="-548640">
              <a:buFont typeface="+mj-lt"/>
              <a:buAutoNum type="arabicPeriod"/>
            </a:pPr>
            <a:r>
              <a:rPr lang="en-US" dirty="0" smtClean="0"/>
              <a:t>Ambari sends alert definitions to Agents and Agent schedules instance checks</a:t>
            </a:r>
          </a:p>
          <a:p>
            <a:pPr marL="548640" indent="-548640">
              <a:buFont typeface="+mj-lt"/>
              <a:buAutoNum type="arabicPeriod"/>
            </a:pPr>
            <a:r>
              <a:rPr lang="en-US" dirty="0" smtClean="0"/>
              <a:t>Agents reports alert instance status in the heartbeat</a:t>
            </a:r>
          </a:p>
          <a:p>
            <a:pPr marL="548640" indent="-548640">
              <a:buFont typeface="+mj-lt"/>
              <a:buAutoNum type="arabicPeriod"/>
            </a:pPr>
            <a:r>
              <a:rPr lang="en-US" dirty="0" smtClean="0"/>
              <a:t>Ambari responds to alert instance status changes and dispatches notifications (if applicable)</a:t>
            </a:r>
          </a:p>
        </p:txBody>
      </p:sp>
      <p:sp>
        <p:nvSpPr>
          <p:cNvPr id="5" name="Rounded Rectangle 4"/>
          <p:cNvSpPr>
            <a:spLocks noChangeAspect="1"/>
          </p:cNvSpPr>
          <p:nvPr/>
        </p:nvSpPr>
        <p:spPr>
          <a:xfrm>
            <a:off x="8249583" y="2063212"/>
            <a:ext cx="2418395" cy="1812606"/>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2400" dirty="0">
                <a:solidFill>
                  <a:schemeClr val="tx2"/>
                </a:solidFill>
                <a:latin typeface="Arial"/>
                <a:cs typeface="Arial"/>
              </a:rPr>
              <a:t>Ambari</a:t>
            </a:r>
          </a:p>
          <a:p>
            <a:pPr algn="ctr"/>
            <a:r>
              <a:rPr lang="en-US" sz="2400" dirty="0">
                <a:solidFill>
                  <a:schemeClr val="tx2"/>
                </a:solidFill>
                <a:latin typeface="Arial"/>
                <a:cs typeface="Arial"/>
              </a:rPr>
              <a:t>Server</a:t>
            </a:r>
          </a:p>
        </p:txBody>
      </p:sp>
      <p:sp>
        <p:nvSpPr>
          <p:cNvPr id="12" name="Oval 11"/>
          <p:cNvSpPr/>
          <p:nvPr/>
        </p:nvSpPr>
        <p:spPr>
          <a:xfrm>
            <a:off x="7371006" y="2368038"/>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1</a:t>
            </a:r>
          </a:p>
        </p:txBody>
      </p:sp>
      <p:cxnSp>
        <p:nvCxnSpPr>
          <p:cNvPr id="13" name="Straight Arrow Connector 12"/>
          <p:cNvCxnSpPr>
            <a:stCxn id="12" idx="6"/>
          </p:cNvCxnSpPr>
          <p:nvPr/>
        </p:nvCxnSpPr>
        <p:spPr>
          <a:xfrm>
            <a:off x="7904407" y="2634738"/>
            <a:ext cx="345176" cy="6638"/>
          </a:xfrm>
          <a:prstGeom prst="straightConnector1">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25" idx="0"/>
            <a:endCxn id="5" idx="2"/>
          </p:cNvCxnSpPr>
          <p:nvPr/>
        </p:nvCxnSpPr>
        <p:spPr>
          <a:xfrm flipH="1" flipV="1">
            <a:off x="9458781" y="3875818"/>
            <a:ext cx="3966" cy="1207252"/>
          </a:xfrm>
          <a:prstGeom prst="straightConnector1">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9192080" y="4245964"/>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2</a:t>
            </a:r>
          </a:p>
        </p:txBody>
      </p:sp>
      <p:cxnSp>
        <p:nvCxnSpPr>
          <p:cNvPr id="19" name="Straight Arrow Connector 18"/>
          <p:cNvCxnSpPr/>
          <p:nvPr/>
        </p:nvCxnSpPr>
        <p:spPr>
          <a:xfrm flipH="1">
            <a:off x="10675909" y="3562552"/>
            <a:ext cx="1668034" cy="0"/>
          </a:xfrm>
          <a:prstGeom prst="straightConnector1">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11250787" y="3274502"/>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4</a:t>
            </a:r>
          </a:p>
        </p:txBody>
      </p:sp>
      <p:sp>
        <p:nvSpPr>
          <p:cNvPr id="25" name="Rounded Rectangle 24"/>
          <p:cNvSpPr>
            <a:spLocks noChangeAspect="1"/>
          </p:cNvSpPr>
          <p:nvPr/>
        </p:nvSpPr>
        <p:spPr>
          <a:xfrm>
            <a:off x="8249583" y="5083069"/>
            <a:ext cx="2426327" cy="1813560"/>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2400" dirty="0">
                <a:solidFill>
                  <a:schemeClr val="tx2"/>
                </a:solidFill>
                <a:latin typeface="Arial"/>
                <a:cs typeface="Arial"/>
              </a:rPr>
              <a:t>Stack definition</a:t>
            </a:r>
          </a:p>
          <a:p>
            <a:pPr algn="ctr"/>
            <a:r>
              <a:rPr lang="en-US" sz="2400" dirty="0" err="1">
                <a:solidFill>
                  <a:schemeClr val="tx2"/>
                </a:solidFill>
                <a:latin typeface="Arial"/>
                <a:cs typeface="Arial"/>
              </a:rPr>
              <a:t>alerts.json</a:t>
            </a:r>
            <a:endParaRPr lang="en-US" sz="2400" dirty="0">
              <a:solidFill>
                <a:schemeClr val="tx2"/>
              </a:solidFill>
              <a:latin typeface="Arial"/>
              <a:cs typeface="Arial"/>
            </a:endParaRPr>
          </a:p>
        </p:txBody>
      </p:sp>
      <p:cxnSp>
        <p:nvCxnSpPr>
          <p:cNvPr id="17" name="Elbow Connector 16"/>
          <p:cNvCxnSpPr>
            <a:stCxn id="5" idx="0"/>
            <a:endCxn id="22" idx="2"/>
          </p:cNvCxnSpPr>
          <p:nvPr/>
        </p:nvCxnSpPr>
        <p:spPr>
          <a:xfrm rot="5400000" flipH="1" flipV="1">
            <a:off x="10221234" y="1033660"/>
            <a:ext cx="267100" cy="1792007"/>
          </a:xfrm>
          <a:prstGeom prst="bentConnector2">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11250787" y="1529412"/>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5</a:t>
            </a:r>
          </a:p>
        </p:txBody>
      </p:sp>
      <p:sp>
        <p:nvSpPr>
          <p:cNvPr id="24" name="Rounded Rectangle 23"/>
          <p:cNvSpPr>
            <a:spLocks noChangeAspect="1"/>
          </p:cNvSpPr>
          <p:nvPr/>
        </p:nvSpPr>
        <p:spPr>
          <a:xfrm>
            <a:off x="12343944" y="2608028"/>
            <a:ext cx="1587488" cy="1189835"/>
          </a:xfrm>
          <a:prstGeom prst="roundRect">
            <a:avLst>
              <a:gd name="adj" fmla="val 0"/>
            </a:avLst>
          </a:prstGeom>
          <a:solidFill>
            <a:schemeClr val="accent1"/>
          </a:solidFill>
          <a:ln w="28575" cmpd="sng">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2400" dirty="0">
                <a:solidFill>
                  <a:schemeClr val="tx2"/>
                </a:solidFill>
                <a:latin typeface="Arial"/>
                <a:cs typeface="Arial"/>
              </a:rPr>
              <a:t>Ambari</a:t>
            </a:r>
          </a:p>
          <a:p>
            <a:pPr algn="ctr"/>
            <a:r>
              <a:rPr lang="en-US" sz="2400" dirty="0">
                <a:solidFill>
                  <a:schemeClr val="tx2"/>
                </a:solidFill>
                <a:latin typeface="Arial"/>
                <a:cs typeface="Arial"/>
              </a:rPr>
              <a:t>Agent(s)</a:t>
            </a:r>
          </a:p>
        </p:txBody>
      </p:sp>
      <p:cxnSp>
        <p:nvCxnSpPr>
          <p:cNvPr id="27" name="Straight Arrow Connector 26"/>
          <p:cNvCxnSpPr/>
          <p:nvPr/>
        </p:nvCxnSpPr>
        <p:spPr>
          <a:xfrm>
            <a:off x="10667977" y="2912781"/>
            <a:ext cx="1711334" cy="21349"/>
          </a:xfrm>
          <a:prstGeom prst="straightConnector1">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11250787" y="2646080"/>
            <a:ext cx="533400" cy="533400"/>
          </a:xfrm>
          <a:prstGeom prst="ellipse">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dirty="0">
                <a:solidFill>
                  <a:schemeClr val="tx2"/>
                </a:solidFill>
              </a:rPr>
              <a:t>3</a:t>
            </a:r>
          </a:p>
        </p:txBody>
      </p:sp>
      <p:cxnSp>
        <p:nvCxnSpPr>
          <p:cNvPr id="33" name="Straight Arrow Connector 32"/>
          <p:cNvCxnSpPr/>
          <p:nvPr/>
        </p:nvCxnSpPr>
        <p:spPr>
          <a:xfrm>
            <a:off x="11784188" y="1796113"/>
            <a:ext cx="714222" cy="0"/>
          </a:xfrm>
          <a:prstGeom prst="straightConnector1">
            <a:avLst/>
          </a:prstGeom>
          <a:ln w="12700">
            <a:solidFill>
              <a:schemeClr val="accent4"/>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12498409" y="1395799"/>
            <a:ext cx="1097280" cy="800629"/>
          </a:xfrm>
          <a:prstGeom prst="rect">
            <a:avLst/>
          </a:prstGeom>
        </p:spPr>
        <p:txBody>
          <a:bodyPr vert="horz" wrap="none" lIns="109728" tIns="109728" rIns="109728" bIns="109728" rtlCol="0">
            <a:noAutofit/>
          </a:bodyPr>
          <a:lstStyle/>
          <a:p>
            <a:r>
              <a:rPr lang="en-US" sz="1440" dirty="0">
                <a:latin typeface="Courier"/>
                <a:cs typeface="Courier"/>
              </a:rPr>
              <a:t>email</a:t>
            </a:r>
          </a:p>
          <a:p>
            <a:r>
              <a:rPr lang="en-US" sz="1440" dirty="0" err="1">
                <a:latin typeface="Courier"/>
                <a:cs typeface="Courier"/>
              </a:rPr>
              <a:t>snmp</a:t>
            </a:r>
            <a:endParaRPr lang="en-US" sz="1440" dirty="0">
              <a:latin typeface="Courier"/>
              <a:cs typeface="Courier"/>
            </a:endParaRPr>
          </a:p>
        </p:txBody>
      </p:sp>
    </p:spTree>
    <p:extLst>
      <p:ext uri="{BB962C8B-B14F-4D97-AF65-F5344CB8AC3E}">
        <p14:creationId xmlns:p14="http://schemas.microsoft.com/office/powerpoint/2010/main" val="1539259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Ambari Blueprints</a:t>
            </a:r>
            <a:endParaRPr lang="en-US" dirty="0"/>
          </a:p>
        </p:txBody>
      </p:sp>
    </p:spTree>
    <p:extLst>
      <p:ext uri="{BB962C8B-B14F-4D97-AF65-F5344CB8AC3E}">
        <p14:creationId xmlns:p14="http://schemas.microsoft.com/office/powerpoint/2010/main" val="402756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ctrTitle"/>
          </p:nvPr>
        </p:nvSpPr>
        <p:spPr/>
        <p:txBody>
          <a:bodyPr/>
          <a:lstStyle/>
          <a:p>
            <a:r>
              <a:rPr lang="en-US" dirty="0" smtClean="0"/>
              <a:t>Ambari Blueprints</a:t>
            </a:r>
            <a:endParaRPr lang="en-US" dirty="0"/>
          </a:p>
        </p:txBody>
      </p:sp>
      <p:sp>
        <p:nvSpPr>
          <p:cNvPr id="7" name="Text Placeholder 6"/>
          <p:cNvSpPr>
            <a:spLocks noGrp="1"/>
          </p:cNvSpPr>
          <p:nvPr>
            <p:ph sz="quarter" idx="10"/>
          </p:nvPr>
        </p:nvSpPr>
        <p:spPr>
          <a:xfrm>
            <a:off x="841494" y="1752600"/>
            <a:ext cx="13167360" cy="5671782"/>
          </a:xfrm>
        </p:spPr>
        <p:txBody>
          <a:bodyPr>
            <a:normAutofit/>
          </a:bodyPr>
          <a:lstStyle/>
          <a:p>
            <a:r>
              <a:rPr lang="en-US" dirty="0" smtClean="0"/>
              <a:t>Two primary goals of </a:t>
            </a:r>
            <a:r>
              <a:rPr lang="en-US" dirty="0" err="1" smtClean="0"/>
              <a:t>Ambari</a:t>
            </a:r>
            <a:r>
              <a:rPr lang="en-US" dirty="0" smtClean="0"/>
              <a:t> Blueprints:</a:t>
            </a:r>
          </a:p>
          <a:p>
            <a:pPr lvl="1" indent="-411480">
              <a:buFont typeface="Arial"/>
              <a:buChar char="•"/>
            </a:pPr>
            <a:r>
              <a:rPr lang="en-US" dirty="0" smtClean="0"/>
              <a:t>Ability to export a complete cluster description of a running cluster</a:t>
            </a:r>
          </a:p>
          <a:p>
            <a:pPr lvl="1" indent="-411480">
              <a:buFont typeface="Arial"/>
              <a:buChar char="•"/>
            </a:pPr>
            <a:r>
              <a:rPr lang="en-US" dirty="0" smtClean="0"/>
              <a:t>Provide API-driven deployments based on self-contained cluster description</a:t>
            </a:r>
          </a:p>
          <a:p>
            <a:pPr lvl="1" indent="-411480">
              <a:buFont typeface="Arial"/>
              <a:buChar char="•"/>
            </a:pPr>
            <a:endParaRPr lang="en-US" dirty="0" smtClean="0"/>
          </a:p>
          <a:p>
            <a:pPr lvl="1" indent="-411480">
              <a:buFont typeface="Arial"/>
              <a:buChar char="•"/>
            </a:pP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208" y="2934272"/>
            <a:ext cx="11859905" cy="4817656"/>
          </a:xfrm>
          <a:prstGeom prst="rect">
            <a:avLst/>
          </a:prstGeom>
        </p:spPr>
      </p:pic>
    </p:spTree>
    <p:extLst>
      <p:ext uri="{BB962C8B-B14F-4D97-AF65-F5344CB8AC3E}">
        <p14:creationId xmlns:p14="http://schemas.microsoft.com/office/powerpoint/2010/main" val="7393739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Blueprints API</a:t>
            </a:r>
            <a:endParaRPr lang="en-US" dirty="0"/>
          </a:p>
        </p:txBody>
      </p:sp>
      <p:sp>
        <p:nvSpPr>
          <p:cNvPr id="3" name="Rectangle 2"/>
          <p:cNvSpPr/>
          <p:nvPr/>
        </p:nvSpPr>
        <p:spPr>
          <a:xfrm>
            <a:off x="1754505" y="1660558"/>
            <a:ext cx="2197330" cy="2316480"/>
          </a:xfrm>
          <a:prstGeom prst="rect">
            <a:avLst/>
          </a:prstGeom>
          <a:solidFill>
            <a:schemeClr val="tx1">
              <a:lumMod val="50000"/>
              <a:lumOff val="50000"/>
            </a:schemeClr>
          </a:solidFill>
          <a:ln>
            <a:solidFill>
              <a:schemeClr val="bg1">
                <a:lumMod val="50000"/>
                <a:lumOff val="50000"/>
              </a:schemeClr>
            </a:solidFill>
          </a:ln>
        </p:spPr>
        <p:txBody>
          <a:bodyPr wrap="square" anchor="ctr">
            <a:noAutofit/>
          </a:bodyPr>
          <a:lstStyle/>
          <a:p>
            <a:pPr algn="ctr"/>
            <a:r>
              <a:rPr lang="en-US" sz="2640" dirty="0">
                <a:solidFill>
                  <a:schemeClr val="tx2"/>
                </a:solidFill>
                <a:latin typeface="Courier"/>
                <a:cs typeface="Courier"/>
              </a:rPr>
              <a:t>BLUEPRINT</a:t>
            </a:r>
          </a:p>
        </p:txBody>
      </p:sp>
      <p:sp>
        <p:nvSpPr>
          <p:cNvPr id="4" name="Rectangle 3"/>
          <p:cNvSpPr/>
          <p:nvPr/>
        </p:nvSpPr>
        <p:spPr>
          <a:xfrm>
            <a:off x="4893945" y="2596596"/>
            <a:ext cx="6088526" cy="498598"/>
          </a:xfrm>
          <a:prstGeom prst="rect">
            <a:avLst/>
          </a:prstGeom>
        </p:spPr>
        <p:txBody>
          <a:bodyPr wrap="none">
            <a:spAutoFit/>
          </a:bodyPr>
          <a:lstStyle/>
          <a:p>
            <a:r>
              <a:rPr lang="en-US" sz="2640" dirty="0">
                <a:latin typeface="Courier"/>
                <a:cs typeface="Courier"/>
              </a:rPr>
              <a:t>POST /blueprints/my-blueprint</a:t>
            </a:r>
          </a:p>
        </p:txBody>
      </p:sp>
      <p:sp>
        <p:nvSpPr>
          <p:cNvPr id="6" name="Rectangle 5"/>
          <p:cNvSpPr/>
          <p:nvPr/>
        </p:nvSpPr>
        <p:spPr>
          <a:xfrm>
            <a:off x="4893945" y="5113142"/>
            <a:ext cx="5070619" cy="498598"/>
          </a:xfrm>
          <a:prstGeom prst="rect">
            <a:avLst/>
          </a:prstGeom>
        </p:spPr>
        <p:txBody>
          <a:bodyPr wrap="none">
            <a:spAutoFit/>
          </a:bodyPr>
          <a:lstStyle/>
          <a:p>
            <a:r>
              <a:rPr lang="en-US" sz="2640" dirty="0">
                <a:latin typeface="Courier"/>
                <a:cs typeface="Courier"/>
              </a:rPr>
              <a:t>POST /clusters/</a:t>
            </a:r>
            <a:r>
              <a:rPr lang="en-US" sz="2640" dirty="0" err="1">
                <a:latin typeface="Courier"/>
                <a:cs typeface="Courier"/>
              </a:rPr>
              <a:t>MyCluster</a:t>
            </a:r>
            <a:endParaRPr lang="en-US" sz="2640" dirty="0">
              <a:latin typeface="Courier"/>
              <a:cs typeface="Courier"/>
            </a:endParaRPr>
          </a:p>
        </p:txBody>
      </p:sp>
      <p:sp>
        <p:nvSpPr>
          <p:cNvPr id="7" name="Oval 6"/>
          <p:cNvSpPr/>
          <p:nvPr/>
        </p:nvSpPr>
        <p:spPr>
          <a:xfrm>
            <a:off x="4222741" y="2596597"/>
            <a:ext cx="459971" cy="459971"/>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40" b="1" dirty="0">
                <a:solidFill>
                  <a:schemeClr val="tx2"/>
                </a:solidFill>
              </a:rPr>
              <a:t>1</a:t>
            </a:r>
          </a:p>
        </p:txBody>
      </p:sp>
      <p:sp>
        <p:nvSpPr>
          <p:cNvPr id="8" name="Oval 7"/>
          <p:cNvSpPr/>
          <p:nvPr/>
        </p:nvSpPr>
        <p:spPr>
          <a:xfrm>
            <a:off x="4222741" y="5113143"/>
            <a:ext cx="459971" cy="459971"/>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40" b="1" dirty="0">
                <a:solidFill>
                  <a:schemeClr val="tx2"/>
                </a:solidFill>
              </a:rPr>
              <a:t>2</a:t>
            </a:r>
          </a:p>
        </p:txBody>
      </p:sp>
      <p:sp>
        <p:nvSpPr>
          <p:cNvPr id="9" name="Rectangle 8"/>
          <p:cNvSpPr/>
          <p:nvPr/>
        </p:nvSpPr>
        <p:spPr>
          <a:xfrm>
            <a:off x="1754505" y="4184888"/>
            <a:ext cx="2197330" cy="2316480"/>
          </a:xfrm>
          <a:prstGeom prst="rect">
            <a:avLst/>
          </a:prstGeom>
          <a:solidFill>
            <a:schemeClr val="tx1">
              <a:lumMod val="50000"/>
              <a:lumOff val="50000"/>
            </a:schemeClr>
          </a:solidFill>
          <a:ln>
            <a:solidFill>
              <a:schemeClr val="bg1">
                <a:lumMod val="50000"/>
                <a:lumOff val="50000"/>
              </a:schemeClr>
            </a:solidFill>
          </a:ln>
        </p:spPr>
        <p:txBody>
          <a:bodyPr wrap="square" anchor="ctr">
            <a:noAutofit/>
          </a:bodyPr>
          <a:lstStyle/>
          <a:p>
            <a:pPr algn="ctr"/>
            <a:r>
              <a:rPr lang="en-US" sz="2640" dirty="0">
                <a:solidFill>
                  <a:schemeClr val="tx2"/>
                </a:solidFill>
                <a:latin typeface="Courier"/>
                <a:cs typeface="Courier"/>
              </a:rPr>
              <a:t>CLUSTER</a:t>
            </a:r>
          </a:p>
          <a:p>
            <a:pPr algn="ctr"/>
            <a:r>
              <a:rPr lang="en-US" sz="2640" dirty="0">
                <a:solidFill>
                  <a:schemeClr val="tx2"/>
                </a:solidFill>
                <a:latin typeface="Courier"/>
                <a:cs typeface="Courier"/>
              </a:rPr>
              <a:t>CREATION</a:t>
            </a:r>
          </a:p>
          <a:p>
            <a:pPr algn="ctr"/>
            <a:r>
              <a:rPr lang="en-US" sz="2640" dirty="0">
                <a:solidFill>
                  <a:schemeClr val="tx2"/>
                </a:solidFill>
                <a:latin typeface="Courier"/>
                <a:cs typeface="Courier"/>
              </a:rPr>
              <a:t>TEMPLATE</a:t>
            </a:r>
          </a:p>
        </p:txBody>
      </p:sp>
    </p:spTree>
    <p:extLst>
      <p:ext uri="{BB962C8B-B14F-4D97-AF65-F5344CB8AC3E}">
        <p14:creationId xmlns:p14="http://schemas.microsoft.com/office/powerpoint/2010/main" val="7031956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Example: Single-</a:t>
            </a:r>
            <a:r>
              <a:rPr lang="en-US" dirty="0" smtClean="0"/>
              <a:t>Node Cluster</a:t>
            </a:r>
            <a:endParaRPr lang="en-US" dirty="0"/>
          </a:p>
        </p:txBody>
      </p:sp>
      <p:sp>
        <p:nvSpPr>
          <p:cNvPr id="4" name="Rectangle 3"/>
          <p:cNvSpPr/>
          <p:nvPr/>
        </p:nvSpPr>
        <p:spPr>
          <a:xfrm>
            <a:off x="910526" y="1726782"/>
            <a:ext cx="6382513" cy="5816977"/>
          </a:xfrm>
          <a:prstGeom prst="rect">
            <a:avLst/>
          </a:prstGeom>
          <a:ln>
            <a:solidFill>
              <a:schemeClr val="bg1">
                <a:lumMod val="50000"/>
                <a:lumOff val="50000"/>
              </a:schemeClr>
            </a:solidFill>
          </a:ln>
        </p:spPr>
        <p:txBody>
          <a:bodyPr wrap="square">
            <a:spAutoFit/>
          </a:bodyPr>
          <a:lstStyle/>
          <a:p>
            <a:r>
              <a:rPr lang="en-US" sz="1200" dirty="0">
                <a:latin typeface="Courier"/>
                <a:cs typeface="Courier"/>
              </a:rPr>
              <a:t>{</a:t>
            </a:r>
          </a:p>
          <a:p>
            <a:r>
              <a:rPr lang="nl-NL" sz="1200" dirty="0">
                <a:latin typeface="Courier"/>
                <a:cs typeface="Courier"/>
              </a:rPr>
              <a:t> "</a:t>
            </a:r>
            <a:r>
              <a:rPr lang="nl-NL" sz="1200" dirty="0" err="1">
                <a:latin typeface="Courier"/>
                <a:cs typeface="Courier"/>
              </a:rPr>
              <a:t>configurations</a:t>
            </a:r>
            <a:r>
              <a:rPr lang="nl-NL" sz="1200" dirty="0">
                <a:latin typeface="Courier"/>
                <a:cs typeface="Courier"/>
              </a:rPr>
              <a:t>" : [</a:t>
            </a:r>
          </a:p>
          <a:p>
            <a:r>
              <a:rPr lang="nl-NL" sz="1200" dirty="0">
                <a:latin typeface="Courier"/>
                <a:cs typeface="Courier"/>
              </a:rPr>
              <a:t>    {</a:t>
            </a:r>
          </a:p>
          <a:p>
            <a:r>
              <a:rPr lang="nl-NL" sz="1200" dirty="0">
                <a:latin typeface="Courier"/>
                <a:cs typeface="Courier"/>
              </a:rPr>
              <a:t>      ”</a:t>
            </a:r>
            <a:r>
              <a:rPr lang="nl-NL" sz="1200" dirty="0" err="1">
                <a:latin typeface="Courier"/>
                <a:cs typeface="Courier"/>
              </a:rPr>
              <a:t>hdfs</a:t>
            </a:r>
            <a:r>
              <a:rPr lang="nl-NL" sz="1200" dirty="0">
                <a:latin typeface="Courier"/>
                <a:cs typeface="Courier"/>
              </a:rPr>
              <a:t>-site" : {</a:t>
            </a:r>
          </a:p>
          <a:p>
            <a:r>
              <a:rPr lang="nl-NL" sz="1200" dirty="0">
                <a:latin typeface="Courier"/>
                <a:cs typeface="Courier"/>
              </a:rPr>
              <a:t>	  "</a:t>
            </a:r>
            <a:r>
              <a:rPr lang="nl-NL" sz="1200" dirty="0" err="1">
                <a:latin typeface="Courier"/>
                <a:cs typeface="Courier"/>
              </a:rPr>
              <a:t>dfs.namenode.name.dir</a:t>
            </a:r>
            <a:r>
              <a:rPr lang="nl-NL" sz="1200" dirty="0">
                <a:latin typeface="Courier"/>
                <a:cs typeface="Courier"/>
              </a:rPr>
              <a:t>" : ”/</a:t>
            </a:r>
            <a:r>
              <a:rPr lang="nl-NL" sz="1200" dirty="0" err="1">
                <a:latin typeface="Courier"/>
                <a:cs typeface="Courier"/>
              </a:rPr>
              <a:t>hadoop</a:t>
            </a:r>
            <a:r>
              <a:rPr lang="nl-NL" sz="1200" dirty="0">
                <a:latin typeface="Courier"/>
                <a:cs typeface="Courier"/>
              </a:rPr>
              <a:t>/</a:t>
            </a:r>
            <a:r>
              <a:rPr lang="nl-NL" sz="1200" dirty="0" err="1">
                <a:latin typeface="Courier"/>
                <a:cs typeface="Courier"/>
              </a:rPr>
              <a:t>nn</a:t>
            </a:r>
            <a:r>
              <a:rPr lang="nl-NL" sz="1200" dirty="0">
                <a:latin typeface="Courier"/>
                <a:cs typeface="Courier"/>
              </a:rPr>
              <a:t>"</a:t>
            </a:r>
          </a:p>
          <a:p>
            <a:r>
              <a:rPr lang="nl-NL" sz="1200" dirty="0">
                <a:latin typeface="Courier"/>
                <a:cs typeface="Courier"/>
              </a:rPr>
              <a:t>      }</a:t>
            </a:r>
          </a:p>
          <a:p>
            <a:r>
              <a:rPr lang="nl-NL" sz="1200" dirty="0">
                <a:latin typeface="Courier"/>
                <a:cs typeface="Courier"/>
              </a:rPr>
              <a:t>    }</a:t>
            </a:r>
          </a:p>
          <a:p>
            <a:r>
              <a:rPr lang="nl-NL" sz="1200" dirty="0">
                <a:latin typeface="Courier"/>
                <a:cs typeface="Courier"/>
              </a:rPr>
              <a:t>  ],</a:t>
            </a:r>
          </a:p>
          <a:p>
            <a:r>
              <a:rPr lang="nl-NL" sz="1200" dirty="0">
                <a:latin typeface="Courier"/>
                <a:cs typeface="Courier"/>
              </a:rPr>
              <a:t> </a:t>
            </a:r>
            <a:r>
              <a:rPr lang="en-US" sz="1200" dirty="0">
                <a:latin typeface="Courier"/>
                <a:cs typeface="Courier"/>
              </a:rPr>
              <a:t> "</a:t>
            </a:r>
            <a:r>
              <a:rPr lang="en-US" sz="1200" dirty="0" err="1">
                <a:latin typeface="Courier"/>
                <a:cs typeface="Courier"/>
              </a:rPr>
              <a:t>host_groups</a:t>
            </a:r>
            <a:r>
              <a:rPr lang="en-US" sz="1200" dirty="0">
                <a:latin typeface="Courier"/>
                <a:cs typeface="Courier"/>
              </a:rPr>
              <a:t>" : [</a:t>
            </a:r>
          </a:p>
          <a:p>
            <a:r>
              <a:rPr lang="en-US" sz="1200" dirty="0">
                <a:latin typeface="Courier"/>
                <a:cs typeface="Courier"/>
              </a:rPr>
              <a:t>    {</a:t>
            </a:r>
          </a:p>
          <a:p>
            <a:r>
              <a:rPr lang="en-US" sz="1200" dirty="0">
                <a:latin typeface="Courier"/>
                <a:cs typeface="Courier"/>
              </a:rPr>
              <a:t>      "name" : ”</a:t>
            </a:r>
            <a:r>
              <a:rPr lang="en-US" sz="1200" dirty="0" err="1">
                <a:latin typeface="Courier"/>
                <a:cs typeface="Courier"/>
              </a:rPr>
              <a:t>uber</a:t>
            </a:r>
            <a:r>
              <a:rPr lang="en-US" sz="1200" dirty="0">
                <a:latin typeface="Courier"/>
                <a:cs typeface="Courier"/>
              </a:rPr>
              <a:t>-host",</a:t>
            </a:r>
          </a:p>
          <a:p>
            <a:r>
              <a:rPr lang="en-US" sz="1200" dirty="0">
                <a:latin typeface="Courier"/>
                <a:cs typeface="Courier"/>
              </a:rPr>
              <a:t>      "components" : [</a:t>
            </a:r>
          </a:p>
          <a:p>
            <a:r>
              <a:rPr lang="en-US" sz="1200" dirty="0">
                <a:latin typeface="Courier"/>
                <a:cs typeface="Courier"/>
              </a:rPr>
              <a:t>      { "name" : "NAMENODE” },</a:t>
            </a:r>
          </a:p>
          <a:p>
            <a:r>
              <a:rPr lang="en-US" sz="1200" dirty="0">
                <a:latin typeface="Courier"/>
                <a:cs typeface="Courier"/>
              </a:rPr>
              <a:t>      { "name" : "SECONDARY_NAMENODE” },        </a:t>
            </a:r>
          </a:p>
          <a:p>
            <a:r>
              <a:rPr lang="en-US" sz="1200" dirty="0">
                <a:latin typeface="Courier"/>
                <a:cs typeface="Courier"/>
              </a:rPr>
              <a:t>      { "name" : "DATANODE” },</a:t>
            </a:r>
          </a:p>
          <a:p>
            <a:r>
              <a:rPr lang="en-US" sz="1200" dirty="0">
                <a:latin typeface="Courier"/>
                <a:cs typeface="Courier"/>
              </a:rPr>
              <a:t>      { "name" : "HDFS_CLIENT” },</a:t>
            </a:r>
          </a:p>
          <a:p>
            <a:r>
              <a:rPr lang="en-US" sz="1200" dirty="0">
                <a:latin typeface="Courier"/>
                <a:cs typeface="Courier"/>
              </a:rPr>
              <a:t>      { "name" : "RESOURCEMANAGER” },</a:t>
            </a:r>
          </a:p>
          <a:p>
            <a:r>
              <a:rPr lang="en-US" sz="1200" dirty="0">
                <a:latin typeface="Courier"/>
                <a:cs typeface="Courier"/>
              </a:rPr>
              <a:t>      { "name" : "NODEMANAGER” },</a:t>
            </a:r>
          </a:p>
          <a:p>
            <a:r>
              <a:rPr lang="en-US" sz="1200" dirty="0">
                <a:latin typeface="Courier"/>
                <a:cs typeface="Courier"/>
              </a:rPr>
              <a:t>      { "name" : "YARN_CLIENT” },</a:t>
            </a:r>
          </a:p>
          <a:p>
            <a:r>
              <a:rPr lang="en-US" sz="1200" dirty="0">
                <a:latin typeface="Courier"/>
                <a:cs typeface="Courier"/>
              </a:rPr>
              <a:t>      { "name" : "HISTORYSERVER” },</a:t>
            </a:r>
          </a:p>
          <a:p>
            <a:r>
              <a:rPr lang="en-US" sz="1200" dirty="0">
                <a:latin typeface="Courier"/>
                <a:cs typeface="Courier"/>
              </a:rPr>
              <a:t>      { "name" : "MAPREDUCE2_CLIENT” }</a:t>
            </a:r>
          </a:p>
          <a:p>
            <a:r>
              <a:rPr lang="en-US" sz="1200" dirty="0">
                <a:latin typeface="Courier"/>
                <a:cs typeface="Courier"/>
              </a:rPr>
              <a:t>      ],</a:t>
            </a:r>
          </a:p>
          <a:p>
            <a:r>
              <a:rPr lang="en-US" sz="1200" dirty="0">
                <a:latin typeface="Courier"/>
                <a:cs typeface="Courier"/>
              </a:rPr>
              <a:t>      "cardinality" : "1"</a:t>
            </a:r>
          </a:p>
          <a:p>
            <a:r>
              <a:rPr lang="en-US" sz="1200" dirty="0">
                <a:latin typeface="Courier"/>
                <a:cs typeface="Courier"/>
              </a:rPr>
              <a:t>    }</a:t>
            </a:r>
          </a:p>
          <a:p>
            <a:r>
              <a:rPr lang="en-US" sz="1200" dirty="0">
                <a:latin typeface="Courier"/>
                <a:cs typeface="Courier"/>
              </a:rPr>
              <a:t>  ],</a:t>
            </a:r>
          </a:p>
          <a:p>
            <a:r>
              <a:rPr lang="en-US" sz="1200" dirty="0">
                <a:latin typeface="Courier"/>
                <a:cs typeface="Courier"/>
              </a:rPr>
              <a:t>  "Blueprints" : {</a:t>
            </a:r>
          </a:p>
          <a:p>
            <a:r>
              <a:rPr lang="en-US" sz="1200" dirty="0">
                <a:latin typeface="Courier"/>
                <a:cs typeface="Courier"/>
              </a:rPr>
              <a:t>    "</a:t>
            </a:r>
            <a:r>
              <a:rPr lang="en-US" sz="1200" dirty="0" err="1">
                <a:latin typeface="Courier"/>
                <a:cs typeface="Courier"/>
              </a:rPr>
              <a:t>blueprint_name</a:t>
            </a:r>
            <a:r>
              <a:rPr lang="en-US" sz="1200" dirty="0">
                <a:latin typeface="Courier"/>
                <a:cs typeface="Courier"/>
              </a:rPr>
              <a:t>" : "single-node-</a:t>
            </a:r>
            <a:r>
              <a:rPr lang="en-US" sz="1200" dirty="0" err="1">
                <a:latin typeface="Courier"/>
                <a:cs typeface="Courier"/>
              </a:rPr>
              <a:t>hdfs</a:t>
            </a:r>
            <a:r>
              <a:rPr lang="en-US" sz="1200" dirty="0">
                <a:latin typeface="Courier"/>
                <a:cs typeface="Courier"/>
              </a:rPr>
              <a:t>-yarn",</a:t>
            </a:r>
          </a:p>
          <a:p>
            <a:r>
              <a:rPr lang="en-US" sz="1200" dirty="0">
                <a:latin typeface="Courier"/>
                <a:cs typeface="Courier"/>
              </a:rPr>
              <a:t>    "</a:t>
            </a:r>
            <a:r>
              <a:rPr lang="en-US" sz="1200" dirty="0" err="1">
                <a:latin typeface="Courier"/>
                <a:cs typeface="Courier"/>
              </a:rPr>
              <a:t>stack_name</a:t>
            </a:r>
            <a:r>
              <a:rPr lang="en-US" sz="1200" dirty="0">
                <a:latin typeface="Courier"/>
                <a:cs typeface="Courier"/>
              </a:rPr>
              <a:t>" : "HDP",</a:t>
            </a:r>
          </a:p>
          <a:p>
            <a:r>
              <a:rPr lang="en-US" sz="1200" dirty="0">
                <a:latin typeface="Courier"/>
                <a:cs typeface="Courier"/>
              </a:rPr>
              <a:t>    "</a:t>
            </a:r>
            <a:r>
              <a:rPr lang="en-US" sz="1200" dirty="0" err="1">
                <a:latin typeface="Courier"/>
                <a:cs typeface="Courier"/>
              </a:rPr>
              <a:t>stack_version</a:t>
            </a:r>
            <a:r>
              <a:rPr lang="en-US" sz="1200" dirty="0">
                <a:latin typeface="Courier"/>
                <a:cs typeface="Courier"/>
              </a:rPr>
              <a:t>" : "</a:t>
            </a:r>
            <a:r>
              <a:rPr lang="en-US" sz="1200" dirty="0" smtClean="0">
                <a:latin typeface="Courier"/>
                <a:cs typeface="Courier"/>
              </a:rPr>
              <a:t>2.2"</a:t>
            </a:r>
            <a:endParaRPr lang="en-US" sz="1200" dirty="0">
              <a:latin typeface="Courier"/>
              <a:cs typeface="Courier"/>
            </a:endParaRPr>
          </a:p>
          <a:p>
            <a:r>
              <a:rPr lang="en-US" sz="1200" dirty="0">
                <a:latin typeface="Courier"/>
                <a:cs typeface="Courier"/>
              </a:rPr>
              <a:t>  }</a:t>
            </a:r>
          </a:p>
          <a:p>
            <a:r>
              <a:rPr lang="en-US" sz="1200" dirty="0">
                <a:latin typeface="Courier"/>
                <a:cs typeface="Courier"/>
              </a:rPr>
              <a:t>}</a:t>
            </a:r>
          </a:p>
        </p:txBody>
      </p:sp>
      <p:sp>
        <p:nvSpPr>
          <p:cNvPr id="5" name="Rectangle 4"/>
          <p:cNvSpPr/>
          <p:nvPr/>
        </p:nvSpPr>
        <p:spPr>
          <a:xfrm>
            <a:off x="7691944" y="4516982"/>
            <a:ext cx="6382513" cy="2492990"/>
          </a:xfrm>
          <a:prstGeom prst="rect">
            <a:avLst/>
          </a:prstGeom>
          <a:ln>
            <a:solidFill>
              <a:srgbClr val="8E8E8E"/>
            </a:solidFill>
          </a:ln>
        </p:spPr>
        <p:txBody>
          <a:bodyPr wrap="square">
            <a:spAutoFit/>
          </a:bodyPr>
          <a:lstStyle/>
          <a:p>
            <a:r>
              <a:rPr lang="en-US" sz="1200" dirty="0">
                <a:latin typeface="Courier"/>
                <a:cs typeface="Courier"/>
              </a:rPr>
              <a:t>{</a:t>
            </a:r>
          </a:p>
          <a:p>
            <a:r>
              <a:rPr lang="en-US" sz="1200" dirty="0">
                <a:latin typeface="Courier"/>
                <a:cs typeface="Courier"/>
              </a:rPr>
              <a:t>  "blueprint" : "single-node-</a:t>
            </a:r>
            <a:r>
              <a:rPr lang="en-US" sz="1200" dirty="0" err="1">
                <a:latin typeface="Courier"/>
                <a:cs typeface="Courier"/>
              </a:rPr>
              <a:t>hdfs</a:t>
            </a:r>
            <a:r>
              <a:rPr lang="en-US" sz="1200" dirty="0">
                <a:latin typeface="Courier"/>
                <a:cs typeface="Courier"/>
              </a:rPr>
              <a:t>-yarn",</a:t>
            </a:r>
          </a:p>
          <a:p>
            <a:r>
              <a:rPr lang="en-US" sz="1200" dirty="0">
                <a:latin typeface="Courier"/>
                <a:cs typeface="Courier"/>
              </a:rPr>
              <a:t>  "</a:t>
            </a:r>
            <a:r>
              <a:rPr lang="en-US" sz="1200" dirty="0" err="1">
                <a:latin typeface="Courier"/>
                <a:cs typeface="Courier"/>
              </a:rPr>
              <a:t>host_groups</a:t>
            </a:r>
            <a:r>
              <a:rPr lang="en-US" sz="1200" dirty="0">
                <a:latin typeface="Courier"/>
                <a:cs typeface="Courier"/>
              </a:rPr>
              <a:t>" :[</a:t>
            </a:r>
          </a:p>
          <a:p>
            <a:r>
              <a:rPr lang="en-US" sz="1200" dirty="0">
                <a:latin typeface="Courier"/>
                <a:cs typeface="Courier"/>
              </a:rPr>
              <a:t>    { </a:t>
            </a:r>
          </a:p>
          <a:p>
            <a:r>
              <a:rPr lang="en-US" sz="1200" dirty="0">
                <a:latin typeface="Courier"/>
                <a:cs typeface="Courier"/>
              </a:rPr>
              <a:t>      "name" : ”</a:t>
            </a:r>
            <a:r>
              <a:rPr lang="en-US" sz="1200" dirty="0" err="1">
                <a:latin typeface="Courier"/>
                <a:cs typeface="Courier"/>
              </a:rPr>
              <a:t>uber</a:t>
            </a:r>
            <a:r>
              <a:rPr lang="en-US" sz="1200" dirty="0">
                <a:latin typeface="Courier"/>
                <a:cs typeface="Courier"/>
              </a:rPr>
              <a:t>-host",  </a:t>
            </a:r>
          </a:p>
          <a:p>
            <a:r>
              <a:rPr lang="en-US" sz="1200" dirty="0">
                <a:latin typeface="Courier"/>
                <a:cs typeface="Courier"/>
              </a:rPr>
              <a:t>      "hosts" : [          </a:t>
            </a:r>
          </a:p>
          <a:p>
            <a:r>
              <a:rPr lang="en-US" sz="1200" dirty="0">
                <a:latin typeface="Courier"/>
                <a:cs typeface="Courier"/>
              </a:rPr>
              <a:t>        { </a:t>
            </a:r>
          </a:p>
          <a:p>
            <a:r>
              <a:rPr lang="en-US" sz="1200" dirty="0">
                <a:latin typeface="Courier"/>
                <a:cs typeface="Courier"/>
              </a:rPr>
              <a:t>          "</a:t>
            </a:r>
            <a:r>
              <a:rPr lang="en-US" sz="1200" dirty="0" err="1">
                <a:latin typeface="Courier"/>
                <a:cs typeface="Courier"/>
              </a:rPr>
              <a:t>fqdn</a:t>
            </a:r>
            <a:r>
              <a:rPr lang="en-US" sz="1200" dirty="0">
                <a:latin typeface="Courier"/>
                <a:cs typeface="Courier"/>
              </a:rPr>
              <a:t>" : "c6401.ambari.apache.org”</a:t>
            </a:r>
          </a:p>
          <a:p>
            <a:r>
              <a:rPr lang="en-US" sz="1200" dirty="0">
                <a:latin typeface="Courier"/>
                <a:cs typeface="Courier"/>
              </a:rPr>
              <a:t>	  }</a:t>
            </a:r>
          </a:p>
          <a:p>
            <a:r>
              <a:rPr lang="en-US" sz="1200" dirty="0">
                <a:latin typeface="Courier"/>
                <a:cs typeface="Courier"/>
              </a:rPr>
              <a:t>      ]</a:t>
            </a:r>
          </a:p>
          <a:p>
            <a:r>
              <a:rPr lang="en-US" sz="1200" dirty="0">
                <a:latin typeface="Courier"/>
                <a:cs typeface="Courier"/>
              </a:rPr>
              <a:t>    }</a:t>
            </a:r>
          </a:p>
          <a:p>
            <a:r>
              <a:rPr lang="en-US" sz="1200" dirty="0">
                <a:latin typeface="Courier"/>
                <a:cs typeface="Courier"/>
              </a:rPr>
              <a:t>  ]</a:t>
            </a:r>
          </a:p>
          <a:p>
            <a:r>
              <a:rPr lang="en-US" sz="1200" dirty="0">
                <a:latin typeface="Courier"/>
                <a:cs typeface="Courier"/>
              </a:rPr>
              <a:t>}</a:t>
            </a:r>
          </a:p>
        </p:txBody>
      </p:sp>
      <p:sp>
        <p:nvSpPr>
          <p:cNvPr id="6" name="Rectangle 5"/>
          <p:cNvSpPr/>
          <p:nvPr/>
        </p:nvSpPr>
        <p:spPr>
          <a:xfrm>
            <a:off x="910526" y="1299957"/>
            <a:ext cx="6382513" cy="498598"/>
          </a:xfrm>
          <a:prstGeom prst="rect">
            <a:avLst/>
          </a:prstGeom>
          <a:solidFill>
            <a:schemeClr val="tx1">
              <a:lumMod val="50000"/>
              <a:lumOff val="50000"/>
            </a:schemeClr>
          </a:solidFill>
          <a:ln>
            <a:solidFill>
              <a:schemeClr val="bg1">
                <a:lumMod val="50000"/>
                <a:lumOff val="50000"/>
              </a:schemeClr>
            </a:solidFill>
          </a:ln>
        </p:spPr>
        <p:txBody>
          <a:bodyPr wrap="square">
            <a:spAutoFit/>
          </a:bodyPr>
          <a:lstStyle/>
          <a:p>
            <a:r>
              <a:rPr lang="en-US" sz="2640" dirty="0">
                <a:solidFill>
                  <a:schemeClr val="tx2"/>
                </a:solidFill>
                <a:latin typeface="Courier"/>
                <a:cs typeface="Courier"/>
              </a:rPr>
              <a:t>BLUEPRINT</a:t>
            </a:r>
          </a:p>
        </p:txBody>
      </p:sp>
      <p:sp>
        <p:nvSpPr>
          <p:cNvPr id="7" name="Rectangle 6"/>
          <p:cNvSpPr/>
          <p:nvPr/>
        </p:nvSpPr>
        <p:spPr>
          <a:xfrm>
            <a:off x="7691944" y="4057411"/>
            <a:ext cx="6382513" cy="498598"/>
          </a:xfrm>
          <a:prstGeom prst="rect">
            <a:avLst/>
          </a:prstGeom>
          <a:solidFill>
            <a:schemeClr val="tx1">
              <a:lumMod val="50000"/>
              <a:lumOff val="50000"/>
            </a:schemeClr>
          </a:solidFill>
          <a:ln>
            <a:solidFill>
              <a:schemeClr val="bg1">
                <a:lumMod val="50000"/>
                <a:lumOff val="50000"/>
              </a:schemeClr>
            </a:solidFill>
          </a:ln>
        </p:spPr>
        <p:txBody>
          <a:bodyPr wrap="square">
            <a:spAutoFit/>
          </a:bodyPr>
          <a:lstStyle/>
          <a:p>
            <a:r>
              <a:rPr lang="en-US" sz="2640" dirty="0">
                <a:solidFill>
                  <a:schemeClr val="tx2"/>
                </a:solidFill>
                <a:latin typeface="Courier"/>
                <a:cs typeface="Courier"/>
              </a:rPr>
              <a:t>CLUSTER CREATION TEMPLATE</a:t>
            </a:r>
          </a:p>
        </p:txBody>
      </p:sp>
      <p:sp>
        <p:nvSpPr>
          <p:cNvPr id="8" name="Left Arrow 7"/>
          <p:cNvSpPr/>
          <p:nvPr/>
        </p:nvSpPr>
        <p:spPr>
          <a:xfrm>
            <a:off x="6303158" y="2019208"/>
            <a:ext cx="683314" cy="639680"/>
          </a:xfrm>
          <a:prstGeom prst="lef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9" name="Left Arrow 8"/>
          <p:cNvSpPr/>
          <p:nvPr/>
        </p:nvSpPr>
        <p:spPr>
          <a:xfrm>
            <a:off x="6303158" y="4516982"/>
            <a:ext cx="683314" cy="639680"/>
          </a:xfrm>
          <a:prstGeom prst="lef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0" name="Left Arrow 9"/>
          <p:cNvSpPr/>
          <p:nvPr/>
        </p:nvSpPr>
        <p:spPr>
          <a:xfrm>
            <a:off x="6303158" y="6855631"/>
            <a:ext cx="683314" cy="639680"/>
          </a:xfrm>
          <a:prstGeom prst="lef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1" name="Left Arrow 10"/>
          <p:cNvSpPr/>
          <p:nvPr/>
        </p:nvSpPr>
        <p:spPr>
          <a:xfrm>
            <a:off x="13217544" y="4558544"/>
            <a:ext cx="683314" cy="639680"/>
          </a:xfrm>
          <a:prstGeom prst="lef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2" name="Left Arrow 11"/>
          <p:cNvSpPr/>
          <p:nvPr/>
        </p:nvSpPr>
        <p:spPr>
          <a:xfrm>
            <a:off x="13217544" y="5651871"/>
            <a:ext cx="683314" cy="639680"/>
          </a:xfrm>
          <a:prstGeom prst="lef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3" name="TextBox 12"/>
          <p:cNvSpPr txBox="1"/>
          <p:nvPr/>
        </p:nvSpPr>
        <p:spPr>
          <a:xfrm>
            <a:off x="8364178" y="1491401"/>
            <a:ext cx="5710280" cy="1916818"/>
          </a:xfrm>
          <a:prstGeom prst="rect">
            <a:avLst/>
          </a:prstGeom>
        </p:spPr>
        <p:txBody>
          <a:bodyPr vert="horz" wrap="none" lIns="109728" tIns="54864" rIns="109728" bIns="54864" rtlCol="0">
            <a:normAutofit/>
          </a:bodyPr>
          <a:lstStyle/>
          <a:p>
            <a:pPr defTabSz="548640">
              <a:spcBef>
                <a:spcPct val="20000"/>
              </a:spcBef>
            </a:pPr>
            <a:r>
              <a:rPr lang="en-US" sz="2160" b="1" dirty="0" smtClean="0"/>
              <a:t>Description</a:t>
            </a:r>
          </a:p>
          <a:p>
            <a:pPr marL="342900" indent="-342900" defTabSz="548640">
              <a:spcBef>
                <a:spcPct val="20000"/>
              </a:spcBef>
              <a:buFont typeface="Arial"/>
              <a:buChar char="•"/>
            </a:pPr>
            <a:r>
              <a:rPr lang="en-US" sz="2000" dirty="0" smtClean="0"/>
              <a:t>Single-node cluster</a:t>
            </a:r>
          </a:p>
          <a:p>
            <a:pPr marL="342900" indent="-342900" defTabSz="548640">
              <a:spcBef>
                <a:spcPct val="20000"/>
              </a:spcBef>
              <a:buFont typeface="Arial"/>
              <a:buChar char="•"/>
            </a:pPr>
            <a:r>
              <a:rPr lang="en-US" sz="2000" dirty="0" smtClean="0"/>
              <a:t>Use HDP 2.2 Stack</a:t>
            </a:r>
          </a:p>
          <a:p>
            <a:pPr marL="342900" indent="-342900" defTabSz="548640">
              <a:spcBef>
                <a:spcPct val="20000"/>
              </a:spcBef>
              <a:buFont typeface="Arial"/>
              <a:buChar char="•"/>
            </a:pPr>
            <a:r>
              <a:rPr lang="en-US" sz="2000" dirty="0" smtClean="0"/>
              <a:t>HDFS + YARN + MR2</a:t>
            </a:r>
          </a:p>
          <a:p>
            <a:pPr marL="342900" indent="-342900" defTabSz="548640">
              <a:spcBef>
                <a:spcPct val="20000"/>
              </a:spcBef>
              <a:buFont typeface="Arial"/>
              <a:buChar char="•"/>
            </a:pPr>
            <a:r>
              <a:rPr lang="en-US" sz="2000" dirty="0" smtClean="0"/>
              <a:t>Everything on c6401</a:t>
            </a:r>
            <a:endParaRPr lang="en-US" sz="2000" dirty="0"/>
          </a:p>
        </p:txBody>
      </p:sp>
    </p:spTree>
    <p:extLst>
      <p:ext uri="{BB962C8B-B14F-4D97-AF65-F5344CB8AC3E}">
        <p14:creationId xmlns:p14="http://schemas.microsoft.com/office/powerpoint/2010/main" val="18927401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841493" y="3024917"/>
            <a:ext cx="13194792" cy="807913"/>
          </a:xfrm>
        </p:spPr>
        <p:txBody>
          <a:bodyPr/>
          <a:lstStyle/>
          <a:p>
            <a:r>
              <a:rPr lang="en-US" dirty="0" smtClean="0"/>
              <a:t>Security Setup</a:t>
            </a:r>
            <a:endParaRPr lang="en-US" dirty="0"/>
          </a:p>
        </p:txBody>
      </p:sp>
    </p:spTree>
    <p:extLst>
      <p:ext uri="{BB962C8B-B14F-4D97-AF65-F5344CB8AC3E}">
        <p14:creationId xmlns:p14="http://schemas.microsoft.com/office/powerpoint/2010/main" val="910815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74710"/>
            <a:ext cx="13167360" cy="484748"/>
          </a:xfrm>
        </p:spPr>
        <p:txBody>
          <a:bodyPr/>
          <a:lstStyle/>
          <a:p>
            <a:r>
              <a:rPr lang="en-US" dirty="0" smtClean="0">
                <a:solidFill>
                  <a:schemeClr val="bg1"/>
                </a:solidFill>
              </a:rPr>
              <a:t>What is Apache Ambari?</a:t>
            </a:r>
            <a:endParaRPr lang="en-US" dirty="0">
              <a:solidFill>
                <a:schemeClr val="bg1"/>
              </a:solidFill>
            </a:endParaRPr>
          </a:p>
        </p:txBody>
      </p:sp>
      <p:sp>
        <p:nvSpPr>
          <p:cNvPr id="5" name="Text Placeholder 4"/>
          <p:cNvSpPr>
            <a:spLocks noGrp="1"/>
          </p:cNvSpPr>
          <p:nvPr>
            <p:ph type="body" sz="quarter" idx="4294967295"/>
          </p:nvPr>
        </p:nvSpPr>
        <p:spPr>
          <a:xfrm>
            <a:off x="10058400" y="1779588"/>
            <a:ext cx="4572000" cy="4845050"/>
          </a:xfrm>
          <a:solidFill>
            <a:schemeClr val="accent1"/>
          </a:solidFill>
          <a:ln>
            <a:solidFill>
              <a:schemeClr val="accent1"/>
            </a:solidFill>
          </a:ln>
        </p:spPr>
        <p:txBody>
          <a:bodyPr anchor="ctr">
            <a:normAutofit/>
          </a:bodyPr>
          <a:lstStyle/>
          <a:p>
            <a:pPr marL="111125" indent="0">
              <a:buNone/>
            </a:pPr>
            <a:r>
              <a:rPr lang="en-US" dirty="0">
                <a:solidFill>
                  <a:schemeClr val="tx2"/>
                </a:solidFill>
              </a:rPr>
              <a:t>A completely </a:t>
            </a:r>
            <a:r>
              <a:rPr lang="en-US" b="1" dirty="0">
                <a:solidFill>
                  <a:schemeClr val="tx2"/>
                </a:solidFill>
              </a:rPr>
              <a:t>open source </a:t>
            </a:r>
            <a:r>
              <a:rPr lang="en-US" dirty="0">
                <a:solidFill>
                  <a:schemeClr val="tx2"/>
                </a:solidFill>
              </a:rPr>
              <a:t>management platform for </a:t>
            </a:r>
            <a:r>
              <a:rPr lang="en-US" b="1" dirty="0">
                <a:solidFill>
                  <a:schemeClr val="tx2"/>
                </a:solidFill>
              </a:rPr>
              <a:t>provisioning, managing, monitoring and securing Apache Hadoop </a:t>
            </a:r>
            <a:r>
              <a:rPr lang="en-US" dirty="0">
                <a:solidFill>
                  <a:schemeClr val="tx2"/>
                </a:solidFill>
              </a:rPr>
              <a:t>clusters. Apache Ambari takes the guesswork out of operating Hadoop</a:t>
            </a:r>
            <a:r>
              <a:rPr lang="en-US" dirty="0" smtClean="0">
                <a:solidFill>
                  <a:schemeClr val="tx2"/>
                </a:solidFill>
              </a:rPr>
              <a:t>.</a:t>
            </a:r>
            <a:endParaRPr lang="en-US" dirty="0">
              <a:solidFill>
                <a:schemeClr val="tx2"/>
              </a:solidFill>
            </a:endParaRPr>
          </a:p>
        </p:txBody>
      </p:sp>
      <p:pic>
        <p:nvPicPr>
          <p:cNvPr id="6" name="Picture 5"/>
          <p:cNvPicPr>
            <a:picLocks noChangeAspect="1"/>
          </p:cNvPicPr>
          <p:nvPr/>
        </p:nvPicPr>
        <p:blipFill>
          <a:blip r:embed="rId3"/>
          <a:stretch>
            <a:fillRect/>
          </a:stretch>
        </p:blipFill>
        <p:spPr>
          <a:xfrm>
            <a:off x="1017957" y="1956851"/>
            <a:ext cx="8398759" cy="4491104"/>
          </a:xfrm>
          <a:prstGeom prst="rect">
            <a:avLst/>
          </a:prstGeom>
        </p:spPr>
      </p:pic>
    </p:spTree>
    <p:extLst>
      <p:ext uri="{BB962C8B-B14F-4D97-AF65-F5344CB8AC3E}">
        <p14:creationId xmlns:p14="http://schemas.microsoft.com/office/powerpoint/2010/main" val="12984248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841494" y="674710"/>
            <a:ext cx="13167360" cy="484748"/>
          </a:xfrm>
        </p:spPr>
        <p:txBody>
          <a:bodyPr/>
          <a:lstStyle/>
          <a:p>
            <a:r>
              <a:rPr lang="en-US" dirty="0" smtClean="0"/>
              <a:t>Authentication</a:t>
            </a:r>
            <a:endParaRPr lang="en-US" dirty="0"/>
          </a:p>
        </p:txBody>
      </p:sp>
      <p:sp>
        <p:nvSpPr>
          <p:cNvPr id="30" name="Content Placeholder 29"/>
          <p:cNvSpPr>
            <a:spLocks noGrp="1"/>
          </p:cNvSpPr>
          <p:nvPr>
            <p:ph sz="quarter" idx="10"/>
          </p:nvPr>
        </p:nvSpPr>
        <p:spPr>
          <a:xfrm>
            <a:off x="841494" y="1752600"/>
            <a:ext cx="13167360" cy="2250872"/>
          </a:xfrm>
        </p:spPr>
        <p:txBody>
          <a:bodyPr/>
          <a:lstStyle/>
          <a:p>
            <a:r>
              <a:rPr lang="en-US" dirty="0" smtClean="0"/>
              <a:t>Kerberos</a:t>
            </a:r>
          </a:p>
          <a:p>
            <a:r>
              <a:rPr lang="en-US" dirty="0" smtClean="0"/>
              <a:t>LDAP/AD</a:t>
            </a:r>
          </a:p>
          <a:p>
            <a:r>
              <a:rPr lang="en-US" dirty="0" smtClean="0"/>
              <a:t>PEM/Local Authentication</a:t>
            </a:r>
          </a:p>
          <a:p>
            <a:r>
              <a:rPr lang="en-US" dirty="0" smtClean="0"/>
              <a:t>Custom</a:t>
            </a:r>
          </a:p>
        </p:txBody>
      </p:sp>
    </p:spTree>
    <p:extLst>
      <p:ext uri="{BB962C8B-B14F-4D97-AF65-F5344CB8AC3E}">
        <p14:creationId xmlns:p14="http://schemas.microsoft.com/office/powerpoint/2010/main" val="20078598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841494" y="674710"/>
            <a:ext cx="13167360" cy="484748"/>
          </a:xfrm>
        </p:spPr>
        <p:txBody>
          <a:bodyPr/>
          <a:lstStyle/>
          <a:p>
            <a:r>
              <a:rPr lang="en-US" dirty="0" smtClean="0"/>
              <a:t>Kerberos</a:t>
            </a:r>
            <a:endParaRPr lang="en-US" dirty="0"/>
          </a:p>
        </p:txBody>
      </p:sp>
      <p:sp>
        <p:nvSpPr>
          <p:cNvPr id="5" name="Rectangle 4"/>
          <p:cNvSpPr/>
          <p:nvPr/>
        </p:nvSpPr>
        <p:spPr>
          <a:xfrm>
            <a:off x="3816700" y="2726267"/>
            <a:ext cx="1282895" cy="1286175"/>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a:solidFill>
                  <a:schemeClr val="tx2"/>
                </a:solidFill>
              </a:rPr>
              <a:t>Service </a:t>
            </a:r>
            <a:r>
              <a:rPr lang="en-US" sz="1400" dirty="0" smtClean="0">
                <a:solidFill>
                  <a:schemeClr val="tx2"/>
                </a:solidFill>
              </a:rPr>
              <a:t>Component A</a:t>
            </a:r>
          </a:p>
        </p:txBody>
      </p:sp>
      <p:sp>
        <p:nvSpPr>
          <p:cNvPr id="7" name="Rectangle 6"/>
          <p:cNvSpPr/>
          <p:nvPr/>
        </p:nvSpPr>
        <p:spPr>
          <a:xfrm>
            <a:off x="5565888" y="2726267"/>
            <a:ext cx="1282895" cy="1286175"/>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a:solidFill>
                  <a:schemeClr val="tx2"/>
                </a:solidFill>
              </a:rPr>
              <a:t>Service </a:t>
            </a:r>
            <a:r>
              <a:rPr lang="en-US" sz="1400" dirty="0" smtClean="0">
                <a:solidFill>
                  <a:schemeClr val="tx2"/>
                </a:solidFill>
              </a:rPr>
              <a:t>Component B</a:t>
            </a:r>
          </a:p>
        </p:txBody>
      </p:sp>
      <p:sp>
        <p:nvSpPr>
          <p:cNvPr id="12" name="Rectangle 11"/>
          <p:cNvSpPr/>
          <p:nvPr/>
        </p:nvSpPr>
        <p:spPr>
          <a:xfrm>
            <a:off x="3325386" y="2033516"/>
            <a:ext cx="7765575" cy="4217159"/>
          </a:xfrm>
          <a:prstGeom prst="rect">
            <a:avLst/>
          </a:prstGeom>
          <a:no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endParaRPr lang="en-US" sz="2800" dirty="0" err="1" smtClean="0">
              <a:solidFill>
                <a:schemeClr val="tx2"/>
              </a:solidFill>
            </a:endParaRPr>
          </a:p>
        </p:txBody>
      </p:sp>
      <p:sp>
        <p:nvSpPr>
          <p:cNvPr id="14" name="TextBox 13"/>
          <p:cNvSpPr txBox="1"/>
          <p:nvPr/>
        </p:nvSpPr>
        <p:spPr>
          <a:xfrm>
            <a:off x="3325387" y="2109172"/>
            <a:ext cx="7765574" cy="366254"/>
          </a:xfrm>
          <a:prstGeom prst="rect">
            <a:avLst/>
          </a:prstGeom>
        </p:spPr>
        <p:txBody>
          <a:bodyPr vert="horz" wrap="square" lIns="0" tIns="0" rIns="0" bIns="0" rtlCol="0" anchor="ctr" anchorCtr="0">
            <a:spAutoFit/>
          </a:bodyPr>
          <a:lstStyle/>
          <a:p>
            <a:pPr algn="ctr">
              <a:lnSpc>
                <a:spcPct val="85000"/>
              </a:lnSpc>
              <a:spcBef>
                <a:spcPts val="600"/>
              </a:spcBef>
            </a:pPr>
            <a:r>
              <a:rPr lang="en-US" sz="2800" dirty="0" smtClean="0"/>
              <a:t>Hadoop Cluster</a:t>
            </a:r>
          </a:p>
        </p:txBody>
      </p:sp>
      <p:sp>
        <p:nvSpPr>
          <p:cNvPr id="15" name="Can 14"/>
          <p:cNvSpPr/>
          <p:nvPr/>
        </p:nvSpPr>
        <p:spPr>
          <a:xfrm>
            <a:off x="11293475" y="4323467"/>
            <a:ext cx="1175849" cy="1400499"/>
          </a:xfrm>
          <a:prstGeom prst="can">
            <a:avLst/>
          </a:prstGeom>
          <a:solidFill>
            <a:schemeClr val="accent1">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40" dirty="0"/>
              <a:t>KDC</a:t>
            </a:r>
          </a:p>
        </p:txBody>
      </p:sp>
      <p:sp>
        <p:nvSpPr>
          <p:cNvPr id="16" name="Rectangle 15"/>
          <p:cNvSpPr/>
          <p:nvPr/>
        </p:nvSpPr>
        <p:spPr>
          <a:xfrm>
            <a:off x="6182314" y="3816787"/>
            <a:ext cx="964453" cy="336715"/>
          </a:xfrm>
          <a:prstGeom prst="rect">
            <a:avLst/>
          </a:prstGeom>
          <a:solidFill>
            <a:schemeClr val="tx1">
              <a:lumMod val="50000"/>
              <a:lumOff val="50000"/>
            </a:schemeClr>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smtClean="0">
                <a:solidFill>
                  <a:schemeClr val="tx2"/>
                </a:solidFill>
              </a:rPr>
              <a:t>keytab</a:t>
            </a:r>
            <a:endParaRPr lang="en-US" sz="1400" dirty="0" smtClean="0">
              <a:solidFill>
                <a:schemeClr val="tx2"/>
              </a:solidFill>
            </a:endParaRPr>
          </a:p>
        </p:txBody>
      </p:sp>
      <p:sp>
        <p:nvSpPr>
          <p:cNvPr id="17" name="Rectangle 16"/>
          <p:cNvSpPr/>
          <p:nvPr/>
        </p:nvSpPr>
        <p:spPr>
          <a:xfrm>
            <a:off x="4427422" y="3869385"/>
            <a:ext cx="964453" cy="336715"/>
          </a:xfrm>
          <a:prstGeom prst="rect">
            <a:avLst/>
          </a:prstGeom>
          <a:solidFill>
            <a:schemeClr val="tx1">
              <a:lumMod val="50000"/>
              <a:lumOff val="50000"/>
            </a:schemeClr>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err="1" smtClean="0">
                <a:solidFill>
                  <a:schemeClr val="tx2"/>
                </a:solidFill>
              </a:rPr>
              <a:t>keytab</a:t>
            </a:r>
            <a:endParaRPr lang="en-US" sz="1400" dirty="0" smtClean="0">
              <a:solidFill>
                <a:schemeClr val="tx2"/>
              </a:solidFill>
            </a:endParaRPr>
          </a:p>
        </p:txBody>
      </p:sp>
      <p:sp>
        <p:nvSpPr>
          <p:cNvPr id="18" name="Rectangle 17"/>
          <p:cNvSpPr/>
          <p:nvPr/>
        </p:nvSpPr>
        <p:spPr>
          <a:xfrm>
            <a:off x="7388992" y="2726267"/>
            <a:ext cx="1282895" cy="1286175"/>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a:solidFill>
                  <a:schemeClr val="tx2"/>
                </a:solidFill>
              </a:rPr>
              <a:t>Service </a:t>
            </a:r>
            <a:r>
              <a:rPr lang="en-US" sz="1400" dirty="0" smtClean="0">
                <a:solidFill>
                  <a:schemeClr val="tx2"/>
                </a:solidFill>
              </a:rPr>
              <a:t>Component C</a:t>
            </a:r>
          </a:p>
        </p:txBody>
      </p:sp>
      <p:sp>
        <p:nvSpPr>
          <p:cNvPr id="19" name="Rectangle 18"/>
          <p:cNvSpPr/>
          <p:nvPr/>
        </p:nvSpPr>
        <p:spPr>
          <a:xfrm>
            <a:off x="8005418" y="3816787"/>
            <a:ext cx="964453" cy="336715"/>
          </a:xfrm>
          <a:prstGeom prst="rect">
            <a:avLst/>
          </a:prstGeom>
          <a:solidFill>
            <a:schemeClr val="tx1">
              <a:lumMod val="50000"/>
              <a:lumOff val="50000"/>
            </a:schemeClr>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smtClean="0">
                <a:solidFill>
                  <a:schemeClr val="tx2"/>
                </a:solidFill>
              </a:rPr>
              <a:t>keytab</a:t>
            </a:r>
            <a:endParaRPr lang="en-US" sz="1400" dirty="0" smtClean="0">
              <a:solidFill>
                <a:schemeClr val="tx2"/>
              </a:solidFill>
            </a:endParaRPr>
          </a:p>
        </p:txBody>
      </p:sp>
      <p:sp>
        <p:nvSpPr>
          <p:cNvPr id="20" name="Rectangle 19"/>
          <p:cNvSpPr/>
          <p:nvPr/>
        </p:nvSpPr>
        <p:spPr>
          <a:xfrm>
            <a:off x="9239976" y="2726267"/>
            <a:ext cx="1282895" cy="1286175"/>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a:solidFill>
                  <a:schemeClr val="tx2"/>
                </a:solidFill>
              </a:rPr>
              <a:t>Service </a:t>
            </a:r>
            <a:r>
              <a:rPr lang="en-US" sz="1400" dirty="0" smtClean="0">
                <a:solidFill>
                  <a:schemeClr val="tx2"/>
                </a:solidFill>
              </a:rPr>
              <a:t>Component D</a:t>
            </a:r>
          </a:p>
        </p:txBody>
      </p:sp>
      <p:sp>
        <p:nvSpPr>
          <p:cNvPr id="21" name="Rectangle 20"/>
          <p:cNvSpPr/>
          <p:nvPr/>
        </p:nvSpPr>
        <p:spPr>
          <a:xfrm>
            <a:off x="9856402" y="3816787"/>
            <a:ext cx="964453" cy="336715"/>
          </a:xfrm>
          <a:prstGeom prst="rect">
            <a:avLst/>
          </a:prstGeom>
          <a:solidFill>
            <a:schemeClr val="tx1">
              <a:lumMod val="50000"/>
              <a:lumOff val="50000"/>
            </a:schemeClr>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smtClean="0">
                <a:solidFill>
                  <a:schemeClr val="tx2"/>
                </a:solidFill>
              </a:rPr>
              <a:t>keytab</a:t>
            </a:r>
            <a:endParaRPr lang="en-US" sz="1400" dirty="0" smtClean="0">
              <a:solidFill>
                <a:schemeClr val="tx2"/>
              </a:solidFill>
            </a:endParaRPr>
          </a:p>
        </p:txBody>
      </p:sp>
      <p:sp>
        <p:nvSpPr>
          <p:cNvPr id="22" name="Rectangle 21"/>
          <p:cNvSpPr/>
          <p:nvPr/>
        </p:nvSpPr>
        <p:spPr>
          <a:xfrm>
            <a:off x="3816700" y="4459874"/>
            <a:ext cx="1282895" cy="1286175"/>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a:solidFill>
                  <a:schemeClr val="tx2"/>
                </a:solidFill>
              </a:rPr>
              <a:t>Service </a:t>
            </a:r>
            <a:r>
              <a:rPr lang="en-US" sz="1400" dirty="0" smtClean="0">
                <a:solidFill>
                  <a:schemeClr val="tx2"/>
                </a:solidFill>
              </a:rPr>
              <a:t>Component X</a:t>
            </a:r>
          </a:p>
        </p:txBody>
      </p:sp>
      <p:sp>
        <p:nvSpPr>
          <p:cNvPr id="23" name="Rectangle 22"/>
          <p:cNvSpPr/>
          <p:nvPr/>
        </p:nvSpPr>
        <p:spPr>
          <a:xfrm>
            <a:off x="5565888" y="4459874"/>
            <a:ext cx="1282895" cy="1286175"/>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a:solidFill>
                  <a:schemeClr val="tx2"/>
                </a:solidFill>
              </a:rPr>
              <a:t>Service </a:t>
            </a:r>
            <a:r>
              <a:rPr lang="en-US" sz="1400" dirty="0" smtClean="0">
                <a:solidFill>
                  <a:schemeClr val="tx2"/>
                </a:solidFill>
              </a:rPr>
              <a:t>Component X</a:t>
            </a:r>
          </a:p>
        </p:txBody>
      </p:sp>
      <p:sp>
        <p:nvSpPr>
          <p:cNvPr id="24" name="Rectangle 23"/>
          <p:cNvSpPr/>
          <p:nvPr/>
        </p:nvSpPr>
        <p:spPr>
          <a:xfrm>
            <a:off x="6182314" y="5550394"/>
            <a:ext cx="964453" cy="336715"/>
          </a:xfrm>
          <a:prstGeom prst="rect">
            <a:avLst/>
          </a:prstGeom>
          <a:solidFill>
            <a:schemeClr val="tx1">
              <a:lumMod val="50000"/>
              <a:lumOff val="50000"/>
            </a:schemeClr>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smtClean="0">
                <a:solidFill>
                  <a:schemeClr val="tx2"/>
                </a:solidFill>
              </a:rPr>
              <a:t>keytab</a:t>
            </a:r>
            <a:endParaRPr lang="en-US" sz="1400" dirty="0" smtClean="0">
              <a:solidFill>
                <a:schemeClr val="tx2"/>
              </a:solidFill>
            </a:endParaRPr>
          </a:p>
        </p:txBody>
      </p:sp>
      <p:sp>
        <p:nvSpPr>
          <p:cNvPr id="25" name="Rectangle 24"/>
          <p:cNvSpPr/>
          <p:nvPr/>
        </p:nvSpPr>
        <p:spPr>
          <a:xfrm>
            <a:off x="4427422" y="5602992"/>
            <a:ext cx="964453" cy="336715"/>
          </a:xfrm>
          <a:prstGeom prst="rect">
            <a:avLst/>
          </a:prstGeom>
          <a:solidFill>
            <a:schemeClr val="tx1">
              <a:lumMod val="50000"/>
              <a:lumOff val="50000"/>
            </a:schemeClr>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smtClean="0">
                <a:solidFill>
                  <a:schemeClr val="tx2"/>
                </a:solidFill>
              </a:rPr>
              <a:t>keytab</a:t>
            </a:r>
            <a:endParaRPr lang="en-US" sz="1400" dirty="0" smtClean="0">
              <a:solidFill>
                <a:schemeClr val="tx2"/>
              </a:solidFill>
            </a:endParaRPr>
          </a:p>
        </p:txBody>
      </p:sp>
      <p:sp>
        <p:nvSpPr>
          <p:cNvPr id="26" name="Rectangle 25"/>
          <p:cNvSpPr/>
          <p:nvPr/>
        </p:nvSpPr>
        <p:spPr>
          <a:xfrm>
            <a:off x="7388992" y="4459874"/>
            <a:ext cx="1282895" cy="1286175"/>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a:solidFill>
                  <a:schemeClr val="tx2"/>
                </a:solidFill>
              </a:rPr>
              <a:t>Service </a:t>
            </a:r>
            <a:r>
              <a:rPr lang="en-US" sz="1400" dirty="0" smtClean="0">
                <a:solidFill>
                  <a:schemeClr val="tx2"/>
                </a:solidFill>
              </a:rPr>
              <a:t>Component X</a:t>
            </a:r>
          </a:p>
        </p:txBody>
      </p:sp>
      <p:sp>
        <p:nvSpPr>
          <p:cNvPr id="27" name="Rectangle 26"/>
          <p:cNvSpPr/>
          <p:nvPr/>
        </p:nvSpPr>
        <p:spPr>
          <a:xfrm>
            <a:off x="8005418" y="5550394"/>
            <a:ext cx="964453" cy="336715"/>
          </a:xfrm>
          <a:prstGeom prst="rect">
            <a:avLst/>
          </a:prstGeom>
          <a:solidFill>
            <a:schemeClr val="tx1">
              <a:lumMod val="50000"/>
              <a:lumOff val="50000"/>
            </a:schemeClr>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smtClean="0">
                <a:solidFill>
                  <a:schemeClr val="tx2"/>
                </a:solidFill>
              </a:rPr>
              <a:t>keytab</a:t>
            </a:r>
            <a:endParaRPr lang="en-US" sz="1400" dirty="0" smtClean="0">
              <a:solidFill>
                <a:schemeClr val="tx2"/>
              </a:solidFill>
            </a:endParaRPr>
          </a:p>
        </p:txBody>
      </p:sp>
      <p:sp>
        <p:nvSpPr>
          <p:cNvPr id="28" name="Rectangle 27"/>
          <p:cNvSpPr/>
          <p:nvPr/>
        </p:nvSpPr>
        <p:spPr>
          <a:xfrm>
            <a:off x="9239976" y="4459874"/>
            <a:ext cx="1282895" cy="1286175"/>
          </a:xfrm>
          <a:prstGeom prst="rect">
            <a:avLst/>
          </a:prstGeom>
          <a:solidFill>
            <a:schemeClr val="accent1"/>
          </a:solidFill>
          <a:ln w="127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dirty="0" smtClean="0">
                <a:solidFill>
                  <a:schemeClr val="tx2"/>
                </a:solidFill>
              </a:rPr>
              <a:t>Service Component X</a:t>
            </a:r>
          </a:p>
        </p:txBody>
      </p:sp>
      <p:sp>
        <p:nvSpPr>
          <p:cNvPr id="29" name="Rectangle 28"/>
          <p:cNvSpPr/>
          <p:nvPr/>
        </p:nvSpPr>
        <p:spPr>
          <a:xfrm>
            <a:off x="9856402" y="5550394"/>
            <a:ext cx="964453" cy="336715"/>
          </a:xfrm>
          <a:prstGeom prst="rect">
            <a:avLst/>
          </a:prstGeom>
          <a:solidFill>
            <a:schemeClr val="tx1">
              <a:lumMod val="50000"/>
              <a:lumOff val="50000"/>
            </a:schemeClr>
          </a:solidFill>
          <a:ln w="12700">
            <a:solidFill>
              <a:schemeClr val="accent3"/>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400" smtClean="0">
                <a:solidFill>
                  <a:schemeClr val="tx2"/>
                </a:solidFill>
              </a:rPr>
              <a:t>keytab</a:t>
            </a:r>
            <a:endParaRPr lang="en-US" sz="1400" dirty="0" smtClean="0">
              <a:solidFill>
                <a:schemeClr val="tx2"/>
              </a:solidFill>
            </a:endParaRPr>
          </a:p>
        </p:txBody>
      </p:sp>
      <p:sp>
        <p:nvSpPr>
          <p:cNvPr id="31" name="Right Arrow 30"/>
          <p:cNvSpPr/>
          <p:nvPr/>
        </p:nvSpPr>
        <p:spPr>
          <a:xfrm>
            <a:off x="841494" y="2606536"/>
            <a:ext cx="2666994" cy="3333171"/>
          </a:xfrm>
          <a:prstGeom prst="rightArrow">
            <a:avLst>
              <a:gd name="adj1" fmla="val 76495"/>
              <a:gd name="adj2" fmla="val 19193"/>
            </a:avLst>
          </a:prstGeom>
          <a:solidFill>
            <a:schemeClr val="accent6"/>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800" dirty="0" smtClean="0">
                <a:solidFill>
                  <a:schemeClr val="tx2"/>
                </a:solidFill>
              </a:rPr>
              <a:t>Kerberos is used to secure the Components in the cluster. Kerberos identities are managed via “</a:t>
            </a:r>
            <a:r>
              <a:rPr lang="en-US" sz="1800" dirty="0" err="1" smtClean="0">
                <a:solidFill>
                  <a:schemeClr val="tx2"/>
                </a:solidFill>
              </a:rPr>
              <a:t>keytabs</a:t>
            </a:r>
            <a:r>
              <a:rPr lang="en-US" sz="1800" dirty="0" smtClean="0">
                <a:solidFill>
                  <a:schemeClr val="tx2"/>
                </a:solidFill>
              </a:rPr>
              <a:t>” on the Component hosts.</a:t>
            </a:r>
          </a:p>
        </p:txBody>
      </p:sp>
      <p:sp>
        <p:nvSpPr>
          <p:cNvPr id="32" name="Right Arrow 31"/>
          <p:cNvSpPr/>
          <p:nvPr/>
        </p:nvSpPr>
        <p:spPr>
          <a:xfrm flipH="1">
            <a:off x="12401023" y="4110883"/>
            <a:ext cx="1705944" cy="1828824"/>
          </a:xfrm>
          <a:prstGeom prst="rightArrow">
            <a:avLst>
              <a:gd name="adj1" fmla="val 76495"/>
              <a:gd name="adj2" fmla="val 19193"/>
            </a:avLst>
          </a:prstGeom>
          <a:solidFill>
            <a:schemeClr val="accent6"/>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800" dirty="0" smtClean="0">
                <a:solidFill>
                  <a:schemeClr val="tx2"/>
                </a:solidFill>
              </a:rPr>
              <a:t>Principals for the cluster are managed in the KDC.</a:t>
            </a:r>
          </a:p>
        </p:txBody>
      </p:sp>
    </p:spTree>
    <p:extLst>
      <p:ext uri="{BB962C8B-B14F-4D97-AF65-F5344CB8AC3E}">
        <p14:creationId xmlns:p14="http://schemas.microsoft.com/office/powerpoint/2010/main" val="5430414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normAutofit/>
          </a:bodyPr>
          <a:lstStyle/>
          <a:p>
            <a:r>
              <a:rPr lang="en-US" dirty="0" smtClean="0"/>
              <a:t>Automated Kerberos Security Setup</a:t>
            </a:r>
            <a:endParaRPr lang="en-US" dirty="0">
              <a:solidFill>
                <a:schemeClr val="bg2"/>
              </a:solidFill>
            </a:endParaRPr>
          </a:p>
        </p:txBody>
      </p:sp>
      <p:sp>
        <p:nvSpPr>
          <p:cNvPr id="22" name="Content Placeholder 1"/>
          <p:cNvSpPr txBox="1">
            <a:spLocks/>
          </p:cNvSpPr>
          <p:nvPr/>
        </p:nvSpPr>
        <p:spPr>
          <a:xfrm>
            <a:off x="733236" y="1456364"/>
            <a:ext cx="6486718" cy="4766868"/>
          </a:xfrm>
          <a:prstGeom prst="rect">
            <a:avLst/>
          </a:prstGeom>
        </p:spPr>
        <p:txBody>
          <a:bodyPr/>
          <a:lstStyle>
            <a:lvl1pPr marL="342871" indent="-342871" algn="l" defTabSz="457161" rtl="0" eaLnBrk="1" fontAlgn="base" hangingPunct="1">
              <a:spcBef>
                <a:spcPct val="20000"/>
              </a:spcBef>
              <a:spcAft>
                <a:spcPct val="0"/>
              </a:spcAft>
              <a:buFont typeface="Arial" charset="0"/>
              <a:buChar char="•"/>
              <a:defRPr sz="3200" kern="1200">
                <a:solidFill>
                  <a:schemeClr val="tx1"/>
                </a:solidFill>
                <a:latin typeface="+mn-lt"/>
                <a:ea typeface="ヒラギノ角ゴ Pro W3" charset="-128"/>
                <a:cs typeface="ヒラギノ角ゴ Pro W3" charset="-128"/>
              </a:defRPr>
            </a:lvl1pPr>
            <a:lvl2pPr marL="742889" indent="-285726" algn="l" defTabSz="457161"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2pPr>
            <a:lvl3pPr marL="1142904" indent="-228581" algn="l" defTabSz="457161" rtl="0" eaLnBrk="1" fontAlgn="base" hangingPunct="1">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067" indent="-228581" algn="l" defTabSz="457161"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4pPr>
            <a:lvl5pPr marL="2057229" indent="-228581" algn="l" defTabSz="457161"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5pPr>
            <a:lvl6pPr marL="2514391" indent="-228581" algn="l" defTabSz="457161" rtl="0" eaLnBrk="1" latinLnBrk="0" hangingPunct="1">
              <a:spcBef>
                <a:spcPct val="20000"/>
              </a:spcBef>
              <a:buFont typeface="Arial"/>
              <a:buChar char="•"/>
              <a:defRPr sz="2000" kern="1200">
                <a:solidFill>
                  <a:schemeClr val="tx1"/>
                </a:solidFill>
                <a:latin typeface="+mn-lt"/>
                <a:ea typeface="+mn-ea"/>
                <a:cs typeface="+mn-cs"/>
              </a:defRPr>
            </a:lvl6pPr>
            <a:lvl7pPr marL="2971552" indent="-228581" algn="l" defTabSz="457161" rtl="0" eaLnBrk="1" latinLnBrk="0" hangingPunct="1">
              <a:spcBef>
                <a:spcPct val="20000"/>
              </a:spcBef>
              <a:buFont typeface="Arial"/>
              <a:buChar char="•"/>
              <a:defRPr sz="2000" kern="1200">
                <a:solidFill>
                  <a:schemeClr val="tx1"/>
                </a:solidFill>
                <a:latin typeface="+mn-lt"/>
                <a:ea typeface="+mn-ea"/>
                <a:cs typeface="+mn-cs"/>
              </a:defRPr>
            </a:lvl7pPr>
            <a:lvl8pPr marL="3428715" indent="-228581" algn="l" defTabSz="457161" rtl="0" eaLnBrk="1" latinLnBrk="0" hangingPunct="1">
              <a:spcBef>
                <a:spcPct val="20000"/>
              </a:spcBef>
              <a:buFont typeface="Arial"/>
              <a:buChar char="•"/>
              <a:defRPr sz="2000" kern="1200">
                <a:solidFill>
                  <a:schemeClr val="tx1"/>
                </a:solidFill>
                <a:latin typeface="+mn-lt"/>
                <a:ea typeface="+mn-ea"/>
                <a:cs typeface="+mn-cs"/>
              </a:defRPr>
            </a:lvl8pPr>
            <a:lvl9pPr marL="3885876" indent="-228581" algn="l" defTabSz="457161"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solidFill>
                  <a:schemeClr val="accent1"/>
                </a:solidFill>
              </a:rPr>
              <a:t>Wizard Driven</a:t>
            </a:r>
            <a:r>
              <a:rPr lang="en-US" sz="2400" dirty="0">
                <a:solidFill>
                  <a:schemeClr val="bg1">
                    <a:lumMod val="75000"/>
                    <a:lumOff val="25000"/>
                  </a:schemeClr>
                </a:solidFill>
              </a:rPr>
              <a:t/>
            </a:r>
            <a:br>
              <a:rPr lang="en-US" sz="2400" dirty="0">
                <a:solidFill>
                  <a:schemeClr val="bg1">
                    <a:lumMod val="75000"/>
                    <a:lumOff val="25000"/>
                  </a:schemeClr>
                </a:solidFill>
              </a:rPr>
            </a:br>
            <a:r>
              <a:rPr lang="en-US" sz="2400" dirty="0"/>
              <a:t>Simplify the experience of enabling and managing Kerberos </a:t>
            </a:r>
            <a:r>
              <a:rPr lang="en-US" sz="2400" dirty="0" smtClean="0"/>
              <a:t>security</a:t>
            </a:r>
            <a:endParaRPr lang="en-US" sz="2400" dirty="0"/>
          </a:p>
          <a:p>
            <a:pPr marL="0" indent="0">
              <a:spcBef>
                <a:spcPts val="2016"/>
              </a:spcBef>
              <a:buNone/>
            </a:pPr>
            <a:r>
              <a:rPr lang="en-US" sz="2400" b="1" dirty="0">
                <a:solidFill>
                  <a:schemeClr val="accent1"/>
                </a:solidFill>
              </a:rPr>
              <a:t>Automated and Manual Options</a:t>
            </a:r>
            <a:r>
              <a:rPr lang="en-US" sz="2400" dirty="0">
                <a:solidFill>
                  <a:schemeClr val="bg1">
                    <a:lumMod val="75000"/>
                    <a:lumOff val="25000"/>
                  </a:schemeClr>
                </a:solidFill>
              </a:rPr>
              <a:t/>
            </a:r>
            <a:br>
              <a:rPr lang="en-US" sz="2400" dirty="0">
                <a:solidFill>
                  <a:schemeClr val="bg1">
                    <a:lumMod val="75000"/>
                    <a:lumOff val="25000"/>
                  </a:schemeClr>
                </a:solidFill>
              </a:rPr>
            </a:br>
            <a:r>
              <a:rPr lang="en-US" sz="2400" dirty="0"/>
              <a:t>Critical for today’s </a:t>
            </a:r>
            <a:r>
              <a:rPr lang="en-US" sz="2400" dirty="0" smtClean="0"/>
              <a:t>enterprise</a:t>
            </a:r>
          </a:p>
          <a:p>
            <a:pPr marL="0" indent="0">
              <a:spcBef>
                <a:spcPts val="2016"/>
              </a:spcBef>
              <a:buNone/>
            </a:pPr>
            <a:r>
              <a:rPr lang="en-US" sz="2400" b="1" dirty="0" smtClean="0">
                <a:solidFill>
                  <a:schemeClr val="accent1"/>
                </a:solidFill>
              </a:rPr>
              <a:t>Works </a:t>
            </a:r>
            <a:r>
              <a:rPr lang="en-US" sz="2400" b="1" dirty="0">
                <a:solidFill>
                  <a:schemeClr val="accent1"/>
                </a:solidFill>
              </a:rPr>
              <a:t>with Existing Kerberos Infrastructure</a:t>
            </a:r>
            <a:r>
              <a:rPr lang="en-US" sz="2400" dirty="0">
                <a:solidFill>
                  <a:schemeClr val="accent1">
                    <a:lumMod val="50000"/>
                  </a:schemeClr>
                </a:solidFill>
              </a:rPr>
              <a:t/>
            </a:r>
            <a:br>
              <a:rPr lang="en-US" sz="2400" dirty="0">
                <a:solidFill>
                  <a:schemeClr val="accent1">
                    <a:lumMod val="50000"/>
                  </a:schemeClr>
                </a:solidFill>
              </a:rPr>
            </a:br>
            <a:r>
              <a:rPr lang="en-US" sz="2400" dirty="0"/>
              <a:t>Such as Active Directory and MIT </a:t>
            </a:r>
            <a:r>
              <a:rPr lang="en-US" sz="2400" dirty="0" smtClean="0"/>
              <a:t>KDC</a:t>
            </a:r>
            <a:endParaRPr lang="en-US" sz="2400" dirty="0"/>
          </a:p>
        </p:txBody>
      </p:sp>
      <p:pic>
        <p:nvPicPr>
          <p:cNvPr id="25" name="Picture 2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45970" y="1456365"/>
            <a:ext cx="5849424" cy="4707085"/>
          </a:xfrm>
          <a:prstGeom prst="rect">
            <a:avLst/>
          </a:prstGeom>
          <a:ln>
            <a:solidFill>
              <a:schemeClr val="bg1">
                <a:lumMod val="10000"/>
                <a:lumOff val="90000"/>
              </a:schemeClr>
            </a:solidFill>
          </a:ln>
        </p:spPr>
      </p:pic>
    </p:spTree>
    <p:extLst>
      <p:ext uri="{BB962C8B-B14F-4D97-AF65-F5344CB8AC3E}">
        <p14:creationId xmlns:p14="http://schemas.microsoft.com/office/powerpoint/2010/main" val="222209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41493" y="3024917"/>
            <a:ext cx="13194792" cy="807913"/>
          </a:xfrm>
        </p:spPr>
        <p:txBody>
          <a:bodyPr/>
          <a:lstStyle/>
          <a:p>
            <a:r>
              <a:rPr lang="en-US" dirty="0" smtClean="0"/>
              <a:t>Role-Based Access Control (RBAC)</a:t>
            </a:r>
            <a:endParaRPr lang="en-US" dirty="0"/>
          </a:p>
        </p:txBody>
      </p:sp>
    </p:spTree>
    <p:extLst>
      <p:ext uri="{BB962C8B-B14F-4D97-AF65-F5344CB8AC3E}">
        <p14:creationId xmlns:p14="http://schemas.microsoft.com/office/powerpoint/2010/main" val="640532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Role-Based Access Control</a:t>
            </a:r>
            <a:endParaRPr lang="en-US" dirty="0"/>
          </a:p>
        </p:txBody>
      </p:sp>
      <p:sp>
        <p:nvSpPr>
          <p:cNvPr id="3" name="Content Placeholder 2"/>
          <p:cNvSpPr>
            <a:spLocks noGrp="1"/>
          </p:cNvSpPr>
          <p:nvPr>
            <p:ph sz="quarter" idx="10"/>
          </p:nvPr>
        </p:nvSpPr>
        <p:spPr>
          <a:xfrm>
            <a:off x="841494" y="1752600"/>
            <a:ext cx="13167360" cy="387798"/>
          </a:xfrm>
        </p:spPr>
        <p:txBody>
          <a:bodyPr/>
          <a:lstStyle/>
          <a:p>
            <a:r>
              <a:rPr lang="en-US" dirty="0" smtClean="0"/>
              <a:t>Use “roles” for more granular division of control for cluster operations</a:t>
            </a:r>
            <a:endParaRPr lang="en-US" dirty="0"/>
          </a:p>
        </p:txBody>
      </p:sp>
      <p:graphicFrame>
        <p:nvGraphicFramePr>
          <p:cNvPr id="4" name="Table 3"/>
          <p:cNvGraphicFramePr>
            <a:graphicFrameLocks noGrp="1"/>
          </p:cNvGraphicFramePr>
          <p:nvPr>
            <p:extLst/>
          </p:nvPr>
        </p:nvGraphicFramePr>
        <p:xfrm>
          <a:off x="841494" y="2392150"/>
          <a:ext cx="13167360" cy="4026472"/>
        </p:xfrm>
        <a:graphic>
          <a:graphicData uri="http://schemas.openxmlformats.org/drawingml/2006/table">
            <a:tbl>
              <a:tblPr firstRow="1" bandRow="1">
                <a:tableStyleId>{5C22544A-7EE6-4342-B048-85BDC9FD1C3A}</a:tableStyleId>
              </a:tblPr>
              <a:tblGrid>
                <a:gridCol w="2229252"/>
                <a:gridCol w="3016155"/>
                <a:gridCol w="7921953"/>
              </a:tblGrid>
              <a:tr h="631714">
                <a:tc>
                  <a:txBody>
                    <a:bodyPr/>
                    <a:lstStyle/>
                    <a:p>
                      <a:r>
                        <a:rPr lang="en-US" dirty="0" smtClean="0"/>
                        <a:t>Old Permission</a:t>
                      </a:r>
                      <a:endParaRPr lang="en-US" dirty="0"/>
                    </a:p>
                  </a:txBody>
                  <a:tcPr anchor="ctr"/>
                </a:tc>
                <a:tc>
                  <a:txBody>
                    <a:bodyPr/>
                    <a:lstStyle/>
                    <a:p>
                      <a:r>
                        <a:rPr lang="en-US" dirty="0" smtClean="0"/>
                        <a:t>New Role</a:t>
                      </a:r>
                      <a:endParaRPr lang="en-US" dirty="0"/>
                    </a:p>
                  </a:txBody>
                  <a:tcPr anchor="ctr"/>
                </a:tc>
                <a:tc>
                  <a:txBody>
                    <a:bodyPr/>
                    <a:lstStyle/>
                    <a:p>
                      <a:r>
                        <a:rPr lang="en-US" dirty="0" smtClean="0"/>
                        <a:t>Notable Permissions</a:t>
                      </a:r>
                      <a:endParaRPr lang="en-US" dirty="0"/>
                    </a:p>
                  </a:txBody>
                  <a:tcPr anchor="ctr"/>
                </a:tc>
              </a:tr>
              <a:tr h="631714">
                <a:tc>
                  <a:txBody>
                    <a:bodyPr/>
                    <a:lstStyle/>
                    <a:p>
                      <a:r>
                        <a:rPr lang="en-US" dirty="0" smtClean="0"/>
                        <a:t>Operator</a:t>
                      </a:r>
                      <a:endParaRPr lang="en-US" dirty="0"/>
                    </a:p>
                  </a:txBody>
                  <a:tcPr anchor="ctr"/>
                </a:tc>
                <a:tc>
                  <a:txBody>
                    <a:bodyPr/>
                    <a:lstStyle/>
                    <a:p>
                      <a:r>
                        <a:rPr lang="en-US" dirty="0" smtClean="0"/>
                        <a:t>Cluster Administrator</a:t>
                      </a:r>
                      <a:endParaRPr lang="en-US" dirty="0"/>
                    </a:p>
                  </a:txBody>
                  <a:tcPr anchor="ctr"/>
                </a:tc>
                <a:tc>
                  <a:txBody>
                    <a:bodyPr/>
                    <a:lstStyle/>
                    <a:p>
                      <a:r>
                        <a:rPr lang="en-US" dirty="0" smtClean="0"/>
                        <a:t>Full operational control, including upgrades. Ambari Admins</a:t>
                      </a:r>
                      <a:r>
                        <a:rPr lang="en-US" baseline="0" dirty="0" smtClean="0"/>
                        <a:t> are implicitly granted this Role.</a:t>
                      </a:r>
                      <a:endParaRPr lang="en-US" dirty="0"/>
                    </a:p>
                  </a:txBody>
                  <a:tcPr anchor="ctr"/>
                </a:tc>
              </a:tr>
              <a:tr h="631714">
                <a:tc>
                  <a:txBody>
                    <a:bodyPr/>
                    <a:lstStyle/>
                    <a:p>
                      <a:endParaRPr lang="en-US" dirty="0"/>
                    </a:p>
                  </a:txBody>
                  <a:tcPr anchor="ctr"/>
                </a:tc>
                <a:tc>
                  <a:txBody>
                    <a:bodyPr/>
                    <a:lstStyle/>
                    <a:p>
                      <a:r>
                        <a:rPr lang="en-US" dirty="0" smtClean="0"/>
                        <a:t>Cluster Operator</a:t>
                      </a:r>
                      <a:endParaRPr lang="en-US" dirty="0"/>
                    </a:p>
                  </a:txBody>
                  <a:tcPr anchor="ctr"/>
                </a:tc>
                <a:tc>
                  <a:txBody>
                    <a:bodyPr/>
                    <a:lstStyle/>
                    <a:p>
                      <a:r>
                        <a:rPr lang="en-US" dirty="0" smtClean="0"/>
                        <a:t>Adding and removing hosts.</a:t>
                      </a:r>
                      <a:endParaRPr lang="en-US" dirty="0"/>
                    </a:p>
                  </a:txBody>
                  <a:tcPr anchor="ctr"/>
                </a:tc>
              </a:tr>
              <a:tr h="631714">
                <a:tc>
                  <a:txBody>
                    <a:bodyPr/>
                    <a:lstStyle/>
                    <a:p>
                      <a:endParaRPr lang="en-US" dirty="0"/>
                    </a:p>
                  </a:txBody>
                  <a:tcPr anchor="ctr"/>
                </a:tc>
                <a:tc>
                  <a:txBody>
                    <a:bodyPr/>
                    <a:lstStyle/>
                    <a:p>
                      <a:r>
                        <a:rPr lang="en-US" dirty="0" smtClean="0"/>
                        <a:t>Service Administrator</a:t>
                      </a:r>
                      <a:endParaRPr lang="en-US" dirty="0"/>
                    </a:p>
                  </a:txBody>
                  <a:tcPr anchor="ctr"/>
                </a:tc>
                <a:tc>
                  <a:txBody>
                    <a:bodyPr/>
                    <a:lstStyle/>
                    <a:p>
                      <a:r>
                        <a:rPr lang="en-US" dirty="0" smtClean="0"/>
                        <a:t>Manage</a:t>
                      </a:r>
                      <a:r>
                        <a:rPr lang="en-US" baseline="0" dirty="0" smtClean="0"/>
                        <a:t> configurations, move components.</a:t>
                      </a:r>
                      <a:endParaRPr lang="en-US" dirty="0"/>
                    </a:p>
                  </a:txBody>
                  <a:tcPr anchor="ctr"/>
                </a:tc>
              </a:tr>
              <a:tr h="631714">
                <a:tc>
                  <a:txBody>
                    <a:bodyPr/>
                    <a:lstStyle/>
                    <a:p>
                      <a:endParaRPr lang="en-US" dirty="0"/>
                    </a:p>
                  </a:txBody>
                  <a:tcPr anchor="ctr"/>
                </a:tc>
                <a:tc>
                  <a:txBody>
                    <a:bodyPr/>
                    <a:lstStyle/>
                    <a:p>
                      <a:r>
                        <a:rPr lang="en-US" dirty="0" smtClean="0"/>
                        <a:t>Service Operator</a:t>
                      </a:r>
                      <a:endParaRPr lang="en-US" dirty="0"/>
                    </a:p>
                  </a:txBody>
                  <a:tcPr anchor="ctr"/>
                </a:tc>
                <a:tc>
                  <a:txBody>
                    <a:bodyPr/>
                    <a:lstStyle/>
                    <a:p>
                      <a:r>
                        <a:rPr lang="en-US" dirty="0" smtClean="0"/>
                        <a:t>Service stop and start and service-specific operations such as HDFS</a:t>
                      </a:r>
                      <a:r>
                        <a:rPr lang="en-US" baseline="0" dirty="0" smtClean="0"/>
                        <a:t> </a:t>
                      </a:r>
                      <a:r>
                        <a:rPr lang="en-US" dirty="0" smtClean="0"/>
                        <a:t>Rebalance.</a:t>
                      </a:r>
                      <a:endParaRPr lang="en-US" dirty="0"/>
                    </a:p>
                  </a:txBody>
                  <a:tcPr anchor="ctr"/>
                </a:tc>
              </a:tr>
              <a:tr h="631714">
                <a:tc>
                  <a:txBody>
                    <a:bodyPr/>
                    <a:lstStyle/>
                    <a:p>
                      <a:r>
                        <a:rPr lang="en-US" dirty="0" smtClean="0"/>
                        <a:t>Read-Only</a:t>
                      </a:r>
                      <a:endParaRPr lang="en-US" dirty="0"/>
                    </a:p>
                  </a:txBody>
                  <a:tcPr anchor="ctr"/>
                </a:tc>
                <a:tc>
                  <a:txBody>
                    <a:bodyPr/>
                    <a:lstStyle/>
                    <a:p>
                      <a:r>
                        <a:rPr lang="en-US" dirty="0" smtClean="0"/>
                        <a:t>Cluster User</a:t>
                      </a:r>
                      <a:endParaRPr lang="en-US" dirty="0"/>
                    </a:p>
                  </a:txBody>
                  <a:tcPr anchor="ctr"/>
                </a:tc>
                <a:tc>
                  <a:txBody>
                    <a:bodyPr/>
                    <a:lstStyle/>
                    <a:p>
                      <a:r>
                        <a:rPr lang="en-US" dirty="0" smtClean="0"/>
                        <a:t>View cluster</a:t>
                      </a:r>
                      <a:r>
                        <a:rPr lang="en-US" baseline="0" dirty="0" smtClean="0"/>
                        <a:t> service and host information.</a:t>
                      </a:r>
                      <a:endParaRPr lang="en-US" dirty="0"/>
                    </a:p>
                  </a:txBody>
                  <a:tcPr anchor="ctr"/>
                </a:tc>
              </a:tr>
            </a:tbl>
          </a:graphicData>
        </a:graphic>
      </p:graphicFrame>
      <p:sp>
        <p:nvSpPr>
          <p:cNvPr id="6" name="Rectangle 5"/>
          <p:cNvSpPr/>
          <p:nvPr/>
        </p:nvSpPr>
        <p:spPr>
          <a:xfrm>
            <a:off x="841494" y="6540786"/>
            <a:ext cx="13167360" cy="430887"/>
          </a:xfrm>
          <a:prstGeom prst="rect">
            <a:avLst/>
          </a:prstGeom>
        </p:spPr>
        <p:txBody>
          <a:bodyPr wrap="square">
            <a:spAutoFit/>
          </a:bodyPr>
          <a:lstStyle/>
          <a:p>
            <a:r>
              <a:rPr lang="en-US" b="1" dirty="0" smtClean="0">
                <a:solidFill>
                  <a:schemeClr val="accent6"/>
                </a:solidFill>
              </a:rPr>
              <a:t>Note: Users </a:t>
            </a:r>
            <a:r>
              <a:rPr lang="en-US" b="1" dirty="0">
                <a:solidFill>
                  <a:schemeClr val="accent6"/>
                </a:solidFill>
              </a:rPr>
              <a:t>flagged as “</a:t>
            </a:r>
            <a:r>
              <a:rPr lang="en-US" b="1">
                <a:solidFill>
                  <a:schemeClr val="accent6"/>
                </a:solidFill>
              </a:rPr>
              <a:t>Ambari </a:t>
            </a:r>
            <a:r>
              <a:rPr lang="en-US" b="1" smtClean="0">
                <a:solidFill>
                  <a:schemeClr val="accent6"/>
                </a:solidFill>
              </a:rPr>
              <a:t>Admins</a:t>
            </a:r>
            <a:r>
              <a:rPr lang="en-US" b="1" dirty="0" smtClean="0">
                <a:solidFill>
                  <a:schemeClr val="accent6"/>
                </a:solidFill>
              </a:rPr>
              <a:t>” are implicitly </a:t>
            </a:r>
            <a:r>
              <a:rPr lang="en-US" b="1" dirty="0">
                <a:solidFill>
                  <a:schemeClr val="accent6"/>
                </a:solidFill>
              </a:rPr>
              <a:t>granted </a:t>
            </a:r>
            <a:r>
              <a:rPr lang="en-US" b="1" dirty="0" smtClean="0">
                <a:solidFill>
                  <a:schemeClr val="accent6"/>
                </a:solidFill>
              </a:rPr>
              <a:t>Cluster Administrator permission</a:t>
            </a:r>
            <a:r>
              <a:rPr lang="en-US" b="1" dirty="0">
                <a:solidFill>
                  <a:schemeClr val="accent6"/>
                </a:solidFill>
              </a:rPr>
              <a:t>.</a:t>
            </a:r>
          </a:p>
        </p:txBody>
      </p:sp>
    </p:spTree>
    <p:extLst>
      <p:ext uri="{BB962C8B-B14F-4D97-AF65-F5344CB8AC3E}">
        <p14:creationId xmlns:p14="http://schemas.microsoft.com/office/powerpoint/2010/main" val="1487877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49257" y="1407290"/>
            <a:ext cx="10138444" cy="5942349"/>
          </a:xfrm>
          <a:prstGeom prst="rect">
            <a:avLst/>
          </a:prstGeom>
        </p:spPr>
      </p:pic>
      <p:sp>
        <p:nvSpPr>
          <p:cNvPr id="4" name="Title 3"/>
          <p:cNvSpPr>
            <a:spLocks noGrp="1"/>
          </p:cNvSpPr>
          <p:nvPr>
            <p:ph type="ctrTitle"/>
          </p:nvPr>
        </p:nvSpPr>
        <p:spPr/>
        <p:txBody>
          <a:bodyPr/>
          <a:lstStyle/>
          <a:p>
            <a:r>
              <a:rPr lang="en-US" dirty="0" smtClean="0"/>
              <a:t>Managing Cluster Roles</a:t>
            </a:r>
            <a:endParaRPr lang="en-US" dirty="0"/>
          </a:p>
        </p:txBody>
      </p:sp>
      <p:sp>
        <p:nvSpPr>
          <p:cNvPr id="8" name="TextBox 7"/>
          <p:cNvSpPr txBox="1"/>
          <p:nvPr/>
        </p:nvSpPr>
        <p:spPr>
          <a:xfrm>
            <a:off x="11145554" y="1325482"/>
            <a:ext cx="1997240" cy="523220"/>
          </a:xfrm>
          <a:prstGeom prst="rect">
            <a:avLst/>
          </a:prstGeom>
        </p:spPr>
        <p:txBody>
          <a:bodyPr vert="horz" wrap="square" lIns="0" tIns="0" rIns="0" bIns="0" rtlCol="0" anchor="ctr" anchorCtr="0">
            <a:spAutoFit/>
          </a:bodyPr>
          <a:lstStyle/>
          <a:p>
            <a:pPr algn="ctr">
              <a:lnSpc>
                <a:spcPct val="85000"/>
              </a:lnSpc>
              <a:spcBef>
                <a:spcPts val="600"/>
              </a:spcBef>
            </a:pPr>
            <a:r>
              <a:rPr lang="en-US" sz="2000" dirty="0" smtClean="0">
                <a:solidFill>
                  <a:schemeClr val="accent6"/>
                </a:solidFill>
              </a:rPr>
              <a:t>Assign roles to users or groups</a:t>
            </a:r>
          </a:p>
        </p:txBody>
      </p:sp>
      <p:cxnSp>
        <p:nvCxnSpPr>
          <p:cNvPr id="10" name="Straight Arrow Connector 9"/>
          <p:cNvCxnSpPr/>
          <p:nvPr/>
        </p:nvCxnSpPr>
        <p:spPr>
          <a:xfrm flipH="1">
            <a:off x="7997588" y="1842448"/>
            <a:ext cx="3766782" cy="859809"/>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10059695" y="1842448"/>
            <a:ext cx="1704675" cy="870431"/>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1883514" y="4513357"/>
            <a:ext cx="1997240" cy="784830"/>
          </a:xfrm>
          <a:prstGeom prst="rect">
            <a:avLst/>
          </a:prstGeom>
        </p:spPr>
        <p:txBody>
          <a:bodyPr vert="horz" wrap="square" lIns="0" tIns="0" rIns="0" bIns="0" rtlCol="0" anchor="ctr" anchorCtr="0">
            <a:spAutoFit/>
          </a:bodyPr>
          <a:lstStyle/>
          <a:p>
            <a:pPr algn="ctr">
              <a:lnSpc>
                <a:spcPct val="85000"/>
              </a:lnSpc>
              <a:spcBef>
                <a:spcPts val="600"/>
              </a:spcBef>
            </a:pPr>
            <a:r>
              <a:rPr lang="en-US" sz="2000" dirty="0" smtClean="0">
                <a:solidFill>
                  <a:schemeClr val="accent6"/>
                </a:solidFill>
              </a:rPr>
              <a:t>Manage roles in Block or List View layouts</a:t>
            </a:r>
          </a:p>
        </p:txBody>
      </p:sp>
      <p:cxnSp>
        <p:nvCxnSpPr>
          <p:cNvPr id="14" name="Straight Arrow Connector 13"/>
          <p:cNvCxnSpPr/>
          <p:nvPr/>
        </p:nvCxnSpPr>
        <p:spPr>
          <a:xfrm flipH="1" flipV="1">
            <a:off x="12146507" y="2712879"/>
            <a:ext cx="682390" cy="1804531"/>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934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Managing Cluster Roles</a:t>
            </a:r>
          </a:p>
        </p:txBody>
      </p:sp>
      <p:pic>
        <p:nvPicPr>
          <p:cNvPr id="5" name="Picture 4"/>
          <p:cNvPicPr>
            <a:picLocks noChangeAspect="1"/>
          </p:cNvPicPr>
          <p:nvPr/>
        </p:nvPicPr>
        <p:blipFill>
          <a:blip r:embed="rId2"/>
          <a:stretch>
            <a:fillRect/>
          </a:stretch>
        </p:blipFill>
        <p:spPr>
          <a:xfrm>
            <a:off x="2407276" y="1378422"/>
            <a:ext cx="10334972" cy="5882185"/>
          </a:xfrm>
          <a:prstGeom prst="rect">
            <a:avLst/>
          </a:prstGeom>
        </p:spPr>
      </p:pic>
      <p:sp>
        <p:nvSpPr>
          <p:cNvPr id="8" name="TextBox 7"/>
          <p:cNvSpPr txBox="1"/>
          <p:nvPr/>
        </p:nvSpPr>
        <p:spPr>
          <a:xfrm>
            <a:off x="8416001" y="571779"/>
            <a:ext cx="1997240" cy="523220"/>
          </a:xfrm>
          <a:prstGeom prst="rect">
            <a:avLst/>
          </a:prstGeom>
        </p:spPr>
        <p:txBody>
          <a:bodyPr vert="horz" wrap="square" lIns="0" tIns="0" rIns="0" bIns="0" rtlCol="0" anchor="ctr" anchorCtr="0">
            <a:spAutoFit/>
          </a:bodyPr>
          <a:lstStyle/>
          <a:p>
            <a:pPr algn="ctr">
              <a:lnSpc>
                <a:spcPct val="85000"/>
              </a:lnSpc>
              <a:spcBef>
                <a:spcPts val="600"/>
              </a:spcBef>
            </a:pPr>
            <a:r>
              <a:rPr lang="en-US" sz="2000" smtClean="0">
                <a:solidFill>
                  <a:schemeClr val="accent6"/>
                </a:solidFill>
              </a:rPr>
              <a:t>View users or groups</a:t>
            </a:r>
            <a:endParaRPr lang="en-US" sz="2000" dirty="0" smtClean="0">
              <a:solidFill>
                <a:schemeClr val="accent6"/>
              </a:solidFill>
            </a:endParaRPr>
          </a:p>
        </p:txBody>
      </p:sp>
      <p:cxnSp>
        <p:nvCxnSpPr>
          <p:cNvPr id="9" name="Straight Arrow Connector 8"/>
          <p:cNvCxnSpPr/>
          <p:nvPr/>
        </p:nvCxnSpPr>
        <p:spPr>
          <a:xfrm flipH="1">
            <a:off x="5268035" y="1088745"/>
            <a:ext cx="3766782" cy="859809"/>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6264322" y="1088745"/>
            <a:ext cx="2770496" cy="1053954"/>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1522884" y="1145680"/>
            <a:ext cx="1997240" cy="523220"/>
          </a:xfrm>
          <a:prstGeom prst="rect">
            <a:avLst/>
          </a:prstGeom>
        </p:spPr>
        <p:txBody>
          <a:bodyPr vert="horz" wrap="square" lIns="0" tIns="0" rIns="0" bIns="0" rtlCol="0" anchor="ctr" anchorCtr="0">
            <a:spAutoFit/>
          </a:bodyPr>
          <a:lstStyle/>
          <a:p>
            <a:pPr algn="ctr">
              <a:lnSpc>
                <a:spcPct val="85000"/>
              </a:lnSpc>
              <a:spcBef>
                <a:spcPts val="600"/>
              </a:spcBef>
            </a:pPr>
            <a:r>
              <a:rPr lang="en-US" sz="2000" dirty="0" smtClean="0">
                <a:solidFill>
                  <a:schemeClr val="accent6"/>
                </a:solidFill>
              </a:rPr>
              <a:t>Change current role assignment</a:t>
            </a:r>
          </a:p>
        </p:txBody>
      </p:sp>
      <p:cxnSp>
        <p:nvCxnSpPr>
          <p:cNvPr id="14" name="Straight Arrow Connector 13"/>
          <p:cNvCxnSpPr/>
          <p:nvPr/>
        </p:nvCxnSpPr>
        <p:spPr>
          <a:xfrm flipH="1">
            <a:off x="9447375" y="1662646"/>
            <a:ext cx="2694326" cy="2117784"/>
          </a:xfrm>
          <a:prstGeom prst="straightConnector1">
            <a:avLst/>
          </a:prstGeom>
          <a:ln w="2857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5615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Automated Cluster Upgrade</a:t>
            </a:r>
            <a:endParaRPr lang="en-US" dirty="0"/>
          </a:p>
        </p:txBody>
      </p:sp>
    </p:spTree>
    <p:extLst>
      <p:ext uri="{BB962C8B-B14F-4D97-AF65-F5344CB8AC3E}">
        <p14:creationId xmlns:p14="http://schemas.microsoft.com/office/powerpoint/2010/main" val="8969832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Automated Upgrade: Rolling or Express Choice</a:t>
            </a:r>
            <a:endParaRPr lang="en-US" dirty="0"/>
          </a:p>
        </p:txBody>
      </p:sp>
      <p:sp>
        <p:nvSpPr>
          <p:cNvPr id="3" name="Rectangle 2"/>
          <p:cNvSpPr/>
          <p:nvPr/>
        </p:nvSpPr>
        <p:spPr>
          <a:xfrm>
            <a:off x="1726065" y="1732172"/>
            <a:ext cx="2091988" cy="14685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b="1" dirty="0">
                <a:solidFill>
                  <a:schemeClr val="tx2"/>
                </a:solidFill>
              </a:rPr>
              <a:t>Check Prerequisites</a:t>
            </a:r>
          </a:p>
        </p:txBody>
      </p:sp>
      <p:sp>
        <p:nvSpPr>
          <p:cNvPr id="4" name="Rectangle 3"/>
          <p:cNvSpPr/>
          <p:nvPr/>
        </p:nvSpPr>
        <p:spPr>
          <a:xfrm>
            <a:off x="4085163" y="1732172"/>
            <a:ext cx="2091988" cy="14685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b="1" dirty="0">
                <a:solidFill>
                  <a:schemeClr val="tx2"/>
                </a:solidFill>
              </a:rPr>
              <a:t>Prepare</a:t>
            </a:r>
          </a:p>
        </p:txBody>
      </p:sp>
      <p:sp>
        <p:nvSpPr>
          <p:cNvPr id="5" name="Rectangle 4"/>
          <p:cNvSpPr/>
          <p:nvPr/>
        </p:nvSpPr>
        <p:spPr>
          <a:xfrm>
            <a:off x="6444261" y="1732172"/>
            <a:ext cx="2091988" cy="14685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b="1" dirty="0">
                <a:solidFill>
                  <a:schemeClr val="tx2"/>
                </a:solidFill>
              </a:rPr>
              <a:t>Register + Install</a:t>
            </a:r>
          </a:p>
        </p:txBody>
      </p:sp>
      <p:sp>
        <p:nvSpPr>
          <p:cNvPr id="6" name="Rectangle 5"/>
          <p:cNvSpPr/>
          <p:nvPr/>
        </p:nvSpPr>
        <p:spPr>
          <a:xfrm>
            <a:off x="8803359" y="1732172"/>
            <a:ext cx="2091988" cy="14685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b="1" dirty="0">
                <a:solidFill>
                  <a:schemeClr val="tx2"/>
                </a:solidFill>
              </a:rPr>
              <a:t>Perform Upgrade</a:t>
            </a:r>
          </a:p>
        </p:txBody>
      </p:sp>
      <p:sp>
        <p:nvSpPr>
          <p:cNvPr id="10" name="Rectangle 9"/>
          <p:cNvSpPr/>
          <p:nvPr/>
        </p:nvSpPr>
        <p:spPr>
          <a:xfrm>
            <a:off x="8803359" y="3515243"/>
            <a:ext cx="2091988" cy="1923012"/>
          </a:xfrm>
          <a:prstGeom prst="rect">
            <a:avLst/>
          </a:prstGeom>
          <a:noFill/>
          <a:ln>
            <a:solidFill>
              <a:srgbClr val="69BE28"/>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1"/>
                </a:solidFill>
              </a:rPr>
              <a:t>Perform the </a:t>
            </a:r>
            <a:r>
              <a:rPr lang="en-US" sz="1680" dirty="0" smtClean="0">
                <a:solidFill>
                  <a:schemeClr val="tx1"/>
                </a:solidFill>
              </a:rPr>
              <a:t>upgrade</a:t>
            </a:r>
            <a:r>
              <a:rPr lang="en-US" sz="1680" dirty="0">
                <a:solidFill>
                  <a:schemeClr val="tx1"/>
                </a:solidFill>
              </a:rPr>
              <a:t>. The steps depend on upgrade method: </a:t>
            </a:r>
            <a:r>
              <a:rPr lang="en-US" sz="1680" b="1" dirty="0">
                <a:solidFill>
                  <a:schemeClr val="tx1"/>
                </a:solidFill>
              </a:rPr>
              <a:t>Rolling </a:t>
            </a:r>
            <a:r>
              <a:rPr lang="en-US" sz="1680" dirty="0">
                <a:solidFill>
                  <a:schemeClr val="tx1"/>
                </a:solidFill>
              </a:rPr>
              <a:t>or </a:t>
            </a:r>
            <a:r>
              <a:rPr lang="en-US" sz="1680" b="1" dirty="0">
                <a:solidFill>
                  <a:schemeClr val="tx1"/>
                </a:solidFill>
              </a:rPr>
              <a:t>Express</a:t>
            </a:r>
            <a:r>
              <a:rPr lang="en-US" sz="1680" dirty="0">
                <a:solidFill>
                  <a:schemeClr val="tx1"/>
                </a:solidFill>
              </a:rPr>
              <a:t>.</a:t>
            </a:r>
          </a:p>
        </p:txBody>
      </p:sp>
      <p:sp>
        <p:nvSpPr>
          <p:cNvPr id="13" name="Rectangle 12"/>
          <p:cNvSpPr/>
          <p:nvPr/>
        </p:nvSpPr>
        <p:spPr>
          <a:xfrm>
            <a:off x="11162456" y="1732172"/>
            <a:ext cx="2091988" cy="146858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2640" b="1" dirty="0">
                <a:solidFill>
                  <a:schemeClr val="tx2"/>
                </a:solidFill>
              </a:rPr>
              <a:t>Finalize</a:t>
            </a:r>
          </a:p>
        </p:txBody>
      </p:sp>
      <p:sp>
        <p:nvSpPr>
          <p:cNvPr id="14" name="Rectangle 13"/>
          <p:cNvSpPr/>
          <p:nvPr/>
        </p:nvSpPr>
        <p:spPr>
          <a:xfrm>
            <a:off x="11162456" y="3518014"/>
            <a:ext cx="2091988" cy="1920241"/>
          </a:xfrm>
          <a:prstGeom prst="rect">
            <a:avLst/>
          </a:prstGeom>
          <a:noFill/>
          <a:ln>
            <a:solidFill>
              <a:srgbClr val="69BE28"/>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1"/>
                </a:solidFill>
              </a:rPr>
              <a:t>Finalize the upgrade, making the </a:t>
            </a:r>
            <a:r>
              <a:rPr lang="en-US" sz="1680" b="1" dirty="0">
                <a:solidFill>
                  <a:schemeClr val="tx1"/>
                </a:solidFill>
              </a:rPr>
              <a:t>target</a:t>
            </a:r>
            <a:r>
              <a:rPr lang="en-US" sz="1680" dirty="0">
                <a:solidFill>
                  <a:schemeClr val="tx1"/>
                </a:solidFill>
              </a:rPr>
              <a:t> version the </a:t>
            </a:r>
            <a:r>
              <a:rPr lang="en-US" sz="1680" b="1" dirty="0">
                <a:solidFill>
                  <a:schemeClr val="tx1"/>
                </a:solidFill>
              </a:rPr>
              <a:t>current</a:t>
            </a:r>
            <a:r>
              <a:rPr lang="en-US" sz="1680" dirty="0">
                <a:solidFill>
                  <a:schemeClr val="tx1"/>
                </a:solidFill>
              </a:rPr>
              <a:t> version.</a:t>
            </a:r>
          </a:p>
        </p:txBody>
      </p:sp>
      <p:sp>
        <p:nvSpPr>
          <p:cNvPr id="16" name="Rectangle 15"/>
          <p:cNvSpPr/>
          <p:nvPr/>
        </p:nvSpPr>
        <p:spPr>
          <a:xfrm>
            <a:off x="4085163" y="3494467"/>
            <a:ext cx="2091988" cy="1923012"/>
          </a:xfrm>
          <a:prstGeom prst="rect">
            <a:avLst/>
          </a:prstGeom>
          <a:noFill/>
          <a:ln>
            <a:solidFill>
              <a:srgbClr val="69BE28"/>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1"/>
                </a:solidFill>
              </a:rPr>
              <a:t>Perform the preparation steps, which include </a:t>
            </a:r>
            <a:r>
              <a:rPr lang="en-US" sz="1680" b="1" dirty="0">
                <a:solidFill>
                  <a:schemeClr val="tx1"/>
                </a:solidFill>
              </a:rPr>
              <a:t>making backups of critical cluster metadata</a:t>
            </a:r>
            <a:r>
              <a:rPr lang="en-US" sz="1680" dirty="0">
                <a:solidFill>
                  <a:schemeClr val="tx1"/>
                </a:solidFill>
              </a:rPr>
              <a:t>.</a:t>
            </a:r>
          </a:p>
        </p:txBody>
      </p:sp>
      <p:sp>
        <p:nvSpPr>
          <p:cNvPr id="15" name="Rectangle 14"/>
          <p:cNvSpPr/>
          <p:nvPr/>
        </p:nvSpPr>
        <p:spPr>
          <a:xfrm>
            <a:off x="1726065" y="3494467"/>
            <a:ext cx="2091988" cy="1923012"/>
          </a:xfrm>
          <a:prstGeom prst="rect">
            <a:avLst/>
          </a:prstGeom>
          <a:noFill/>
          <a:ln>
            <a:solidFill>
              <a:srgbClr val="69BE28"/>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1"/>
                </a:solidFill>
              </a:rPr>
              <a:t>Review the </a:t>
            </a:r>
            <a:r>
              <a:rPr lang="en-US" sz="1680" b="1" dirty="0">
                <a:solidFill>
                  <a:schemeClr val="tx1"/>
                </a:solidFill>
              </a:rPr>
              <a:t>prerequisites</a:t>
            </a:r>
            <a:r>
              <a:rPr lang="en-US" sz="1680" dirty="0">
                <a:solidFill>
                  <a:schemeClr val="tx1"/>
                </a:solidFill>
              </a:rPr>
              <a:t> to confirm your cluster configuration is ready for upgrade</a:t>
            </a:r>
          </a:p>
        </p:txBody>
      </p:sp>
      <p:sp>
        <p:nvSpPr>
          <p:cNvPr id="20" name="Rectangle 19"/>
          <p:cNvSpPr/>
          <p:nvPr/>
        </p:nvSpPr>
        <p:spPr>
          <a:xfrm>
            <a:off x="6444261" y="3515243"/>
            <a:ext cx="2091988" cy="1923012"/>
          </a:xfrm>
          <a:prstGeom prst="rect">
            <a:avLst/>
          </a:prstGeom>
          <a:noFill/>
          <a:ln>
            <a:solidFill>
              <a:srgbClr val="69BE28"/>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b="1" dirty="0">
                <a:solidFill>
                  <a:schemeClr val="tx1"/>
                </a:solidFill>
              </a:rPr>
              <a:t>Register </a:t>
            </a:r>
            <a:r>
              <a:rPr lang="en-US" sz="1680" dirty="0">
                <a:solidFill>
                  <a:schemeClr val="tx1"/>
                </a:solidFill>
              </a:rPr>
              <a:t>the </a:t>
            </a:r>
            <a:r>
              <a:rPr lang="en-US" sz="1680" dirty="0" smtClean="0">
                <a:solidFill>
                  <a:schemeClr val="tx1"/>
                </a:solidFill>
              </a:rPr>
              <a:t>software repository </a:t>
            </a:r>
            <a:r>
              <a:rPr lang="en-US" sz="1680" dirty="0">
                <a:solidFill>
                  <a:schemeClr val="tx1"/>
                </a:solidFill>
              </a:rPr>
              <a:t>and </a:t>
            </a:r>
            <a:r>
              <a:rPr lang="en-US" sz="1680" b="1" dirty="0" smtClean="0">
                <a:solidFill>
                  <a:schemeClr val="tx1"/>
                </a:solidFill>
              </a:rPr>
              <a:t>install </a:t>
            </a:r>
            <a:r>
              <a:rPr lang="en-US" sz="1680" dirty="0">
                <a:solidFill>
                  <a:schemeClr val="tx1"/>
                </a:solidFill>
              </a:rPr>
              <a:t>the </a:t>
            </a:r>
            <a:r>
              <a:rPr lang="en-US" sz="1680" b="1" dirty="0">
                <a:solidFill>
                  <a:schemeClr val="tx1"/>
                </a:solidFill>
              </a:rPr>
              <a:t>target</a:t>
            </a:r>
            <a:r>
              <a:rPr lang="en-US" sz="1680" dirty="0">
                <a:solidFill>
                  <a:schemeClr val="tx1"/>
                </a:solidFill>
              </a:rPr>
              <a:t> </a:t>
            </a:r>
            <a:r>
              <a:rPr lang="en-US" sz="1680" dirty="0" smtClean="0">
                <a:solidFill>
                  <a:schemeClr val="tx1"/>
                </a:solidFill>
              </a:rPr>
              <a:t>version </a:t>
            </a:r>
            <a:r>
              <a:rPr lang="en-US" sz="1680" dirty="0">
                <a:solidFill>
                  <a:schemeClr val="tx1"/>
                </a:solidFill>
              </a:rPr>
              <a:t>on the cluster.</a:t>
            </a:r>
          </a:p>
        </p:txBody>
      </p:sp>
      <p:sp>
        <p:nvSpPr>
          <p:cNvPr id="7" name="Right Arrow 6"/>
          <p:cNvSpPr/>
          <p:nvPr/>
        </p:nvSpPr>
        <p:spPr>
          <a:xfrm rot="19507342">
            <a:off x="8391212" y="5100354"/>
            <a:ext cx="1508869" cy="1207183"/>
          </a:xfrm>
          <a:prstGeom prst="rightArrow">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Tree>
    <p:extLst>
      <p:ext uri="{BB962C8B-B14F-4D97-AF65-F5344CB8AC3E}">
        <p14:creationId xmlns:p14="http://schemas.microsoft.com/office/powerpoint/2010/main" val="570235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Register New Version</a:t>
            </a:r>
            <a:endParaRPr lang="en-US" dirty="0"/>
          </a:p>
        </p:txBody>
      </p:sp>
      <p:sp>
        <p:nvSpPr>
          <p:cNvPr id="12" name="Text Placeholder 11"/>
          <p:cNvSpPr>
            <a:spLocks noGrp="1"/>
          </p:cNvSpPr>
          <p:nvPr>
            <p:ph sz="quarter" idx="10"/>
          </p:nvPr>
        </p:nvSpPr>
        <p:spPr>
          <a:xfrm>
            <a:off x="841494" y="1752600"/>
            <a:ext cx="5709431" cy="797141"/>
          </a:xfrm>
        </p:spPr>
        <p:txBody>
          <a:bodyPr/>
          <a:lstStyle/>
          <a:p>
            <a:pPr marL="411480" indent="-411480">
              <a:buFont typeface="Arial"/>
              <a:buChar char="•"/>
            </a:pPr>
            <a:r>
              <a:rPr lang="en-US" dirty="0" smtClean="0"/>
              <a:t>Register new version with Ambari</a:t>
            </a:r>
          </a:p>
          <a:p>
            <a:pPr marL="411480" indent="-411480">
              <a:buFont typeface="Arial"/>
              <a:buChar char="•"/>
            </a:pPr>
            <a:r>
              <a:rPr lang="en-US" dirty="0" smtClean="0"/>
              <a:t>Provide the Repository Base URLs for new version</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12447" y="1327722"/>
            <a:ext cx="5776512" cy="6040582"/>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51798" y="1898720"/>
            <a:ext cx="5421456" cy="2059847"/>
          </a:xfrm>
          <a:prstGeom prst="rect">
            <a:avLst/>
          </a:prstGeom>
        </p:spPr>
      </p:pic>
      <p:pic>
        <p:nvPicPr>
          <p:cNvPr id="6" name="Picture 5"/>
          <p:cNvPicPr>
            <a:picLocks noChangeAspect="1"/>
          </p:cNvPicPr>
          <p:nvPr/>
        </p:nvPicPr>
        <p:blipFill>
          <a:blip r:embed="rId5"/>
          <a:stretch>
            <a:fillRect/>
          </a:stretch>
        </p:blipFill>
        <p:spPr>
          <a:xfrm>
            <a:off x="3975504" y="4364180"/>
            <a:ext cx="2697480" cy="792480"/>
          </a:xfrm>
          <a:prstGeom prst="rect">
            <a:avLst/>
          </a:prstGeom>
        </p:spPr>
      </p:pic>
      <p:pic>
        <p:nvPicPr>
          <p:cNvPr id="7" name="Picture 6"/>
          <p:cNvPicPr>
            <a:picLocks noChangeAspect="1"/>
          </p:cNvPicPr>
          <p:nvPr/>
        </p:nvPicPr>
        <p:blipFill>
          <a:blip r:embed="rId6"/>
          <a:stretch>
            <a:fillRect/>
          </a:stretch>
        </p:blipFill>
        <p:spPr>
          <a:xfrm>
            <a:off x="957984" y="4336472"/>
            <a:ext cx="3017520" cy="914400"/>
          </a:xfrm>
          <a:prstGeom prst="rect">
            <a:avLst/>
          </a:prstGeom>
        </p:spPr>
      </p:pic>
      <p:sp>
        <p:nvSpPr>
          <p:cNvPr id="8" name="Pentagon 7"/>
          <p:cNvSpPr/>
          <p:nvPr/>
        </p:nvSpPr>
        <p:spPr>
          <a:xfrm>
            <a:off x="8258230" y="321178"/>
            <a:ext cx="1347568" cy="67635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Register</a:t>
            </a:r>
          </a:p>
        </p:txBody>
      </p:sp>
      <p:sp>
        <p:nvSpPr>
          <p:cNvPr id="9" name="Pentagon 8"/>
          <p:cNvSpPr/>
          <p:nvPr/>
        </p:nvSpPr>
        <p:spPr>
          <a:xfrm>
            <a:off x="9854152" y="321178"/>
            <a:ext cx="1347568" cy="676350"/>
          </a:xfrm>
          <a:prstGeom prst="homePlate">
            <a:avLst/>
          </a:prstGeom>
          <a:solidFill>
            <a:schemeClr val="accent1">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Install</a:t>
            </a:r>
          </a:p>
        </p:txBody>
      </p:sp>
      <p:sp>
        <p:nvSpPr>
          <p:cNvPr id="10" name="Pentagon 9"/>
          <p:cNvSpPr/>
          <p:nvPr/>
        </p:nvSpPr>
        <p:spPr>
          <a:xfrm>
            <a:off x="11437282" y="321178"/>
            <a:ext cx="1347568" cy="676350"/>
          </a:xfrm>
          <a:prstGeom prst="homePlate">
            <a:avLst/>
          </a:prstGeom>
          <a:solidFill>
            <a:schemeClr val="accent1">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Perform</a:t>
            </a:r>
          </a:p>
          <a:p>
            <a:pPr algn="ctr"/>
            <a:r>
              <a:rPr lang="en-US" sz="1680" dirty="0">
                <a:solidFill>
                  <a:schemeClr val="tx2"/>
                </a:solidFill>
              </a:rPr>
              <a:t>Upgrade</a:t>
            </a:r>
          </a:p>
        </p:txBody>
      </p:sp>
      <p:sp>
        <p:nvSpPr>
          <p:cNvPr id="11" name="Pentagon 10"/>
          <p:cNvSpPr/>
          <p:nvPr/>
        </p:nvSpPr>
        <p:spPr>
          <a:xfrm>
            <a:off x="12965745" y="321178"/>
            <a:ext cx="1347568" cy="676350"/>
          </a:xfrm>
          <a:prstGeom prst="homePlate">
            <a:avLst/>
          </a:prstGeom>
          <a:solidFill>
            <a:schemeClr val="accent1">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Finalize</a:t>
            </a:r>
          </a:p>
        </p:txBody>
      </p:sp>
    </p:spTree>
    <p:extLst>
      <p:ext uri="{BB962C8B-B14F-4D97-AF65-F5344CB8AC3E}">
        <p14:creationId xmlns:p14="http://schemas.microsoft.com/office/powerpoint/2010/main" val="46168112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74710"/>
            <a:ext cx="13167360" cy="484748"/>
          </a:xfrm>
        </p:spPr>
        <p:txBody>
          <a:bodyPr/>
          <a:lstStyle/>
          <a:p>
            <a:r>
              <a:rPr lang="en-US" dirty="0" smtClean="0"/>
              <a:t>Ambari Recent Releases</a:t>
            </a:r>
            <a:endParaRPr lang="en-US" dirty="0"/>
          </a:p>
        </p:txBody>
      </p:sp>
      <p:sp>
        <p:nvSpPr>
          <p:cNvPr id="3" name="Pentagon 2"/>
          <p:cNvSpPr/>
          <p:nvPr/>
        </p:nvSpPr>
        <p:spPr>
          <a:xfrm>
            <a:off x="1487605" y="3650647"/>
            <a:ext cx="11450473" cy="664691"/>
          </a:xfrm>
          <a:prstGeom prst="homePlate">
            <a:avLst/>
          </a:prstGeom>
          <a:solidFill>
            <a:schemeClr val="bg1">
              <a:lumMod val="10000"/>
              <a:lumOff val="90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ctr"/>
          <a:lstStyle/>
          <a:p>
            <a:pPr algn="ctr"/>
            <a:endParaRPr lang="en-US">
              <a:solidFill>
                <a:srgbClr val="595959"/>
              </a:solidFill>
            </a:endParaRPr>
          </a:p>
        </p:txBody>
      </p:sp>
      <p:sp>
        <p:nvSpPr>
          <p:cNvPr id="5" name="Oval 4"/>
          <p:cNvSpPr/>
          <p:nvPr/>
        </p:nvSpPr>
        <p:spPr>
          <a:xfrm>
            <a:off x="2992351" y="3731329"/>
            <a:ext cx="551931" cy="518783"/>
          </a:xfrm>
          <a:prstGeom prst="ellipse">
            <a:avLst/>
          </a:prstGeom>
          <a:solidFill>
            <a:srgbClr val="69BE28"/>
          </a:solidFill>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ctr"/>
          <a:lstStyle/>
          <a:p>
            <a:pPr algn="ctr"/>
            <a:endParaRPr lang="en-US">
              <a:solidFill>
                <a:srgbClr val="595959"/>
              </a:solidFill>
            </a:endParaRPr>
          </a:p>
        </p:txBody>
      </p:sp>
      <p:sp>
        <p:nvSpPr>
          <p:cNvPr id="7" name="TextBox 6"/>
          <p:cNvSpPr txBox="1"/>
          <p:nvPr/>
        </p:nvSpPr>
        <p:spPr>
          <a:xfrm>
            <a:off x="2148335" y="1802687"/>
            <a:ext cx="2227271" cy="1097280"/>
          </a:xfrm>
          <a:prstGeom prst="rect">
            <a:avLst/>
          </a:prstGeom>
        </p:spPr>
        <p:txBody>
          <a:bodyPr vert="horz" wrap="none" lIns="109746" tIns="54873" rIns="109746" bIns="54873" rtlCol="0">
            <a:normAutofit/>
          </a:bodyPr>
          <a:lstStyle/>
          <a:p>
            <a:pPr algn="ctr" defTabSz="548731">
              <a:spcBef>
                <a:spcPct val="20000"/>
              </a:spcBef>
            </a:pPr>
            <a:r>
              <a:rPr lang="en-US" dirty="0" err="1"/>
              <a:t>Ambari</a:t>
            </a:r>
            <a:r>
              <a:rPr lang="en-US" dirty="0"/>
              <a:t> </a:t>
            </a:r>
            <a:r>
              <a:rPr lang="en-US" noProof="0" dirty="0" smtClean="0"/>
              <a:t>2.2.0</a:t>
            </a:r>
            <a:endParaRPr lang="en-US" dirty="0" smtClean="0"/>
          </a:p>
          <a:p>
            <a:pPr algn="ctr" defTabSz="548731">
              <a:spcBef>
                <a:spcPct val="20000"/>
              </a:spcBef>
            </a:pPr>
            <a:r>
              <a:rPr lang="en-US" b="1" dirty="0" smtClean="0"/>
              <a:t>Dec 2015</a:t>
            </a:r>
            <a:endParaRPr lang="en-US" b="1" dirty="0"/>
          </a:p>
        </p:txBody>
      </p:sp>
      <p:cxnSp>
        <p:nvCxnSpPr>
          <p:cNvPr id="8" name="Straight Connector 7"/>
          <p:cNvCxnSpPr/>
          <p:nvPr/>
        </p:nvCxnSpPr>
        <p:spPr>
          <a:xfrm flipV="1">
            <a:off x="3261971" y="2899968"/>
            <a:ext cx="0" cy="8313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6319663" y="3731329"/>
            <a:ext cx="551931" cy="518783"/>
          </a:xfrm>
          <a:prstGeom prst="ellipse">
            <a:avLst/>
          </a:prstGeom>
          <a:solidFill>
            <a:srgbClr val="69BE28"/>
          </a:solidFill>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ctr"/>
          <a:lstStyle/>
          <a:p>
            <a:pPr algn="ctr"/>
            <a:endParaRPr lang="en-US">
              <a:solidFill>
                <a:srgbClr val="595959"/>
              </a:solidFill>
            </a:endParaRPr>
          </a:p>
        </p:txBody>
      </p:sp>
      <p:sp>
        <p:nvSpPr>
          <p:cNvPr id="32" name="TextBox 31"/>
          <p:cNvSpPr txBox="1"/>
          <p:nvPr/>
        </p:nvSpPr>
        <p:spPr>
          <a:xfrm>
            <a:off x="5384376" y="1843540"/>
            <a:ext cx="2227271" cy="1097280"/>
          </a:xfrm>
          <a:prstGeom prst="rect">
            <a:avLst/>
          </a:prstGeom>
        </p:spPr>
        <p:txBody>
          <a:bodyPr vert="horz" wrap="none" lIns="109746" tIns="54873" rIns="109746" bIns="54873" rtlCol="0">
            <a:normAutofit/>
          </a:bodyPr>
          <a:lstStyle/>
          <a:p>
            <a:pPr algn="ctr" defTabSz="548731">
              <a:spcBef>
                <a:spcPct val="20000"/>
              </a:spcBef>
            </a:pPr>
            <a:r>
              <a:rPr lang="en-US" dirty="0"/>
              <a:t>Ambari </a:t>
            </a:r>
            <a:r>
              <a:rPr lang="en-US" dirty="0" smtClean="0"/>
              <a:t>2.2.2</a:t>
            </a:r>
            <a:endParaRPr lang="en-US" dirty="0"/>
          </a:p>
          <a:p>
            <a:pPr algn="ctr">
              <a:spcBef>
                <a:spcPct val="20000"/>
              </a:spcBef>
            </a:pPr>
            <a:r>
              <a:rPr lang="en-US" b="1" dirty="0" smtClean="0"/>
              <a:t>Apr 2016</a:t>
            </a:r>
          </a:p>
        </p:txBody>
      </p:sp>
      <p:cxnSp>
        <p:nvCxnSpPr>
          <p:cNvPr id="35" name="Straight Connector 34"/>
          <p:cNvCxnSpPr/>
          <p:nvPr/>
        </p:nvCxnSpPr>
        <p:spPr>
          <a:xfrm flipV="1">
            <a:off x="6579076" y="2895289"/>
            <a:ext cx="0" cy="8313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9415296" y="3731329"/>
            <a:ext cx="551931" cy="518783"/>
          </a:xfrm>
          <a:prstGeom prst="ellipse">
            <a:avLst/>
          </a:prstGeom>
          <a:solidFill>
            <a:srgbClr val="69BE28"/>
          </a:solidFill>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ctr"/>
          <a:lstStyle/>
          <a:p>
            <a:pPr algn="ctr"/>
            <a:endParaRPr lang="en-US">
              <a:solidFill>
                <a:srgbClr val="595959"/>
              </a:solidFill>
            </a:endParaRPr>
          </a:p>
        </p:txBody>
      </p:sp>
      <p:sp>
        <p:nvSpPr>
          <p:cNvPr id="24" name="TextBox 23"/>
          <p:cNvSpPr txBox="1"/>
          <p:nvPr/>
        </p:nvSpPr>
        <p:spPr>
          <a:xfrm>
            <a:off x="8528043" y="1798008"/>
            <a:ext cx="2227271" cy="1097281"/>
          </a:xfrm>
          <a:prstGeom prst="rect">
            <a:avLst/>
          </a:prstGeom>
        </p:spPr>
        <p:txBody>
          <a:bodyPr vert="horz" wrap="none" lIns="109746" tIns="54873" rIns="109746" bIns="54873" rtlCol="0">
            <a:normAutofit/>
          </a:bodyPr>
          <a:lstStyle/>
          <a:p>
            <a:pPr algn="ctr" defTabSz="548731">
              <a:spcBef>
                <a:spcPct val="20000"/>
              </a:spcBef>
            </a:pPr>
            <a:r>
              <a:rPr lang="en-US" dirty="0"/>
              <a:t>Ambari </a:t>
            </a:r>
            <a:r>
              <a:rPr lang="en-US" dirty="0" smtClean="0"/>
              <a:t>2.4.0 </a:t>
            </a:r>
            <a:r>
              <a:rPr lang="en-US" b="1" dirty="0" smtClean="0"/>
              <a:t>GA</a:t>
            </a:r>
            <a:endParaRPr lang="en-US" b="1" dirty="0"/>
          </a:p>
          <a:p>
            <a:pPr algn="ctr">
              <a:spcBef>
                <a:spcPct val="20000"/>
              </a:spcBef>
            </a:pPr>
            <a:r>
              <a:rPr lang="en-US" b="1" dirty="0" smtClean="0"/>
              <a:t>Aug 2016</a:t>
            </a:r>
          </a:p>
        </p:txBody>
      </p:sp>
      <p:cxnSp>
        <p:nvCxnSpPr>
          <p:cNvPr id="25" name="Straight Connector 24"/>
          <p:cNvCxnSpPr/>
          <p:nvPr/>
        </p:nvCxnSpPr>
        <p:spPr>
          <a:xfrm flipV="1">
            <a:off x="9691267" y="2926202"/>
            <a:ext cx="0" cy="8313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 name="Right Arrow 3"/>
          <p:cNvSpPr/>
          <p:nvPr/>
        </p:nvSpPr>
        <p:spPr>
          <a:xfrm rot="18596400">
            <a:off x="1557724" y="4804687"/>
            <a:ext cx="2056677" cy="1306479"/>
          </a:xfrm>
          <a:prstGeom prst="rightArrow">
            <a:avLst>
              <a:gd name="adj1" fmla="val 60446"/>
              <a:gd name="adj2" fmla="val 50000"/>
            </a:avLst>
          </a:prstGeom>
          <a:solidFill>
            <a:schemeClr val="accent6"/>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600" dirty="0" smtClean="0">
                <a:solidFill>
                  <a:schemeClr val="tx2"/>
                </a:solidFill>
              </a:rPr>
              <a:t>Introduced </a:t>
            </a:r>
            <a:r>
              <a:rPr lang="en-US" sz="1600" b="1" dirty="0" smtClean="0">
                <a:solidFill>
                  <a:schemeClr val="tx2"/>
                </a:solidFill>
              </a:rPr>
              <a:t>Express Upgrade</a:t>
            </a:r>
          </a:p>
        </p:txBody>
      </p:sp>
      <p:sp>
        <p:nvSpPr>
          <p:cNvPr id="38" name="Right Arrow 37"/>
          <p:cNvSpPr/>
          <p:nvPr/>
        </p:nvSpPr>
        <p:spPr>
          <a:xfrm rot="18596400">
            <a:off x="4508294" y="4628133"/>
            <a:ext cx="2056677" cy="1306479"/>
          </a:xfrm>
          <a:prstGeom prst="rightArrow">
            <a:avLst>
              <a:gd name="adj1" fmla="val 60446"/>
              <a:gd name="adj2" fmla="val 50000"/>
            </a:avLst>
          </a:prstGeom>
          <a:solidFill>
            <a:schemeClr val="accent6"/>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600" dirty="0" smtClean="0">
                <a:solidFill>
                  <a:schemeClr val="tx2"/>
                </a:solidFill>
              </a:rPr>
              <a:t>Introduced </a:t>
            </a:r>
            <a:r>
              <a:rPr lang="en-US" sz="1600" b="1" dirty="0" smtClean="0">
                <a:solidFill>
                  <a:schemeClr val="tx2"/>
                </a:solidFill>
              </a:rPr>
              <a:t>Grafana</a:t>
            </a:r>
          </a:p>
        </p:txBody>
      </p:sp>
      <p:sp>
        <p:nvSpPr>
          <p:cNvPr id="39" name="Right Arrow 38"/>
          <p:cNvSpPr/>
          <p:nvPr/>
        </p:nvSpPr>
        <p:spPr>
          <a:xfrm rot="18596400">
            <a:off x="7573065" y="4628132"/>
            <a:ext cx="2056677" cy="1306479"/>
          </a:xfrm>
          <a:prstGeom prst="rightArrow">
            <a:avLst>
              <a:gd name="adj1" fmla="val 60446"/>
              <a:gd name="adj2" fmla="val 50000"/>
            </a:avLst>
          </a:prstGeom>
          <a:solidFill>
            <a:schemeClr val="accent6"/>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600" dirty="0" smtClean="0">
                <a:solidFill>
                  <a:schemeClr val="tx2"/>
                </a:solidFill>
              </a:rPr>
              <a:t>Introduced</a:t>
            </a:r>
          </a:p>
          <a:p>
            <a:pPr algn="ctr">
              <a:lnSpc>
                <a:spcPct val="85000"/>
              </a:lnSpc>
              <a:spcBef>
                <a:spcPts val="600"/>
              </a:spcBef>
            </a:pPr>
            <a:r>
              <a:rPr lang="en-US" sz="1600" b="1" dirty="0" smtClean="0">
                <a:solidFill>
                  <a:schemeClr val="tx2"/>
                </a:solidFill>
              </a:rPr>
              <a:t>Log Search TP</a:t>
            </a:r>
          </a:p>
        </p:txBody>
      </p:sp>
      <p:sp>
        <p:nvSpPr>
          <p:cNvPr id="16" name="Oval 15"/>
          <p:cNvSpPr/>
          <p:nvPr/>
        </p:nvSpPr>
        <p:spPr>
          <a:xfrm>
            <a:off x="11642567" y="3726650"/>
            <a:ext cx="551931" cy="518783"/>
          </a:xfrm>
          <a:prstGeom prst="ellipse">
            <a:avLst/>
          </a:prstGeom>
          <a:solidFill>
            <a:srgbClr val="69BE28"/>
          </a:solidFill>
          <a:effectLst/>
        </p:spPr>
        <p:style>
          <a:lnRef idx="1">
            <a:schemeClr val="accent1"/>
          </a:lnRef>
          <a:fillRef idx="3">
            <a:schemeClr val="accent1"/>
          </a:fillRef>
          <a:effectRef idx="2">
            <a:schemeClr val="accent1"/>
          </a:effectRef>
          <a:fontRef idx="minor">
            <a:schemeClr val="lt1"/>
          </a:fontRef>
        </p:style>
        <p:txBody>
          <a:bodyPr lIns="109746" tIns="54873" rIns="109746" bIns="54873" rtlCol="0" anchor="ctr"/>
          <a:lstStyle/>
          <a:p>
            <a:pPr algn="ctr"/>
            <a:endParaRPr lang="en-US">
              <a:solidFill>
                <a:srgbClr val="595959"/>
              </a:solidFill>
            </a:endParaRPr>
          </a:p>
        </p:txBody>
      </p:sp>
      <p:cxnSp>
        <p:nvCxnSpPr>
          <p:cNvPr id="17" name="Straight Connector 16"/>
          <p:cNvCxnSpPr/>
          <p:nvPr/>
        </p:nvCxnSpPr>
        <p:spPr>
          <a:xfrm flipV="1">
            <a:off x="11910805" y="2926202"/>
            <a:ext cx="0" cy="8313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0797169" y="1798008"/>
            <a:ext cx="2227271" cy="1097280"/>
          </a:xfrm>
          <a:prstGeom prst="rect">
            <a:avLst/>
          </a:prstGeom>
        </p:spPr>
        <p:txBody>
          <a:bodyPr vert="horz" wrap="none" lIns="109746" tIns="54873" rIns="109746" bIns="54873" rtlCol="0">
            <a:normAutofit/>
          </a:bodyPr>
          <a:lstStyle/>
          <a:p>
            <a:pPr algn="ctr" defTabSz="548731">
              <a:spcBef>
                <a:spcPct val="20000"/>
              </a:spcBef>
            </a:pPr>
            <a:r>
              <a:rPr lang="en-US" dirty="0" err="1"/>
              <a:t>Ambari</a:t>
            </a:r>
            <a:r>
              <a:rPr lang="en-US" dirty="0"/>
              <a:t> </a:t>
            </a:r>
            <a:r>
              <a:rPr lang="en-US" dirty="0" smtClean="0"/>
              <a:t>2.5.0 </a:t>
            </a:r>
            <a:r>
              <a:rPr lang="en-US" b="1" dirty="0" smtClean="0"/>
              <a:t>GA</a:t>
            </a:r>
            <a:endParaRPr lang="en-US" b="1" dirty="0"/>
          </a:p>
          <a:p>
            <a:pPr algn="ctr">
              <a:spcBef>
                <a:spcPct val="20000"/>
              </a:spcBef>
            </a:pPr>
            <a:r>
              <a:rPr lang="en-US" b="1" dirty="0" smtClean="0"/>
              <a:t>April 2017</a:t>
            </a:r>
          </a:p>
        </p:txBody>
      </p:sp>
      <p:sp>
        <p:nvSpPr>
          <p:cNvPr id="19" name="Right Arrow 18"/>
          <p:cNvSpPr/>
          <p:nvPr/>
        </p:nvSpPr>
        <p:spPr>
          <a:xfrm rot="18757816">
            <a:off x="10115960" y="4619323"/>
            <a:ext cx="2056677" cy="1306479"/>
          </a:xfrm>
          <a:prstGeom prst="rightArrow">
            <a:avLst>
              <a:gd name="adj1" fmla="val 60446"/>
              <a:gd name="adj2" fmla="val 50000"/>
            </a:avLst>
          </a:prstGeom>
          <a:solidFill>
            <a:schemeClr val="accent6"/>
          </a:solidFill>
          <a:ln w="12700">
            <a:solidFill>
              <a:schemeClr val="accent6"/>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ctr" anchorCtr="0">
            <a:noAutofit/>
          </a:bodyPr>
          <a:lstStyle/>
          <a:p>
            <a:pPr algn="ctr">
              <a:lnSpc>
                <a:spcPct val="85000"/>
              </a:lnSpc>
              <a:spcBef>
                <a:spcPts val="600"/>
              </a:spcBef>
            </a:pPr>
            <a:r>
              <a:rPr lang="en-US" sz="1600" dirty="0" smtClean="0">
                <a:solidFill>
                  <a:schemeClr val="tx2"/>
                </a:solidFill>
              </a:rPr>
              <a:t>Introduced</a:t>
            </a:r>
          </a:p>
          <a:p>
            <a:pPr algn="ctr">
              <a:lnSpc>
                <a:spcPct val="85000"/>
              </a:lnSpc>
              <a:spcBef>
                <a:spcPts val="600"/>
              </a:spcBef>
            </a:pPr>
            <a:r>
              <a:rPr lang="en-US" sz="1600" b="1" dirty="0" smtClean="0">
                <a:solidFill>
                  <a:schemeClr val="tx2"/>
                </a:solidFill>
              </a:rPr>
              <a:t>Hive LLAP GA</a:t>
            </a:r>
          </a:p>
        </p:txBody>
      </p:sp>
    </p:spTree>
    <p:extLst>
      <p:ext uri="{BB962C8B-B14F-4D97-AF65-F5344CB8AC3E}">
        <p14:creationId xmlns:p14="http://schemas.microsoft.com/office/powerpoint/2010/main" val="1088837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74710"/>
            <a:ext cx="13167360" cy="484748"/>
          </a:xfrm>
        </p:spPr>
        <p:txBody>
          <a:bodyPr/>
          <a:lstStyle/>
          <a:p>
            <a:r>
              <a:rPr lang="en-US" dirty="0" smtClean="0"/>
              <a:t>Upgrade Choice: Rolling or Express</a:t>
            </a:r>
            <a:endParaRPr lang="en-US" dirty="0"/>
          </a:p>
        </p:txBody>
      </p:sp>
      <p:pic>
        <p:nvPicPr>
          <p:cNvPr id="4" name="Picture 3"/>
          <p:cNvPicPr>
            <a:picLocks noChangeAspect="1"/>
          </p:cNvPicPr>
          <p:nvPr/>
        </p:nvPicPr>
        <p:blipFill>
          <a:blip r:embed="rId3"/>
          <a:stretch>
            <a:fillRect/>
          </a:stretch>
        </p:blipFill>
        <p:spPr>
          <a:xfrm>
            <a:off x="3507106" y="1419726"/>
            <a:ext cx="7604760" cy="6096000"/>
          </a:xfrm>
          <a:prstGeom prst="rect">
            <a:avLst/>
          </a:prstGeom>
        </p:spPr>
      </p:pic>
      <p:sp>
        <p:nvSpPr>
          <p:cNvPr id="5" name="Pentagon 4"/>
          <p:cNvSpPr/>
          <p:nvPr/>
        </p:nvSpPr>
        <p:spPr>
          <a:xfrm>
            <a:off x="8258230" y="321178"/>
            <a:ext cx="1347568" cy="676350"/>
          </a:xfrm>
          <a:prstGeom prst="homePlate">
            <a:avLst/>
          </a:prstGeom>
          <a:solidFill>
            <a:schemeClr val="accent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Register</a:t>
            </a:r>
          </a:p>
        </p:txBody>
      </p:sp>
      <p:sp>
        <p:nvSpPr>
          <p:cNvPr id="6" name="Pentagon 5"/>
          <p:cNvSpPr/>
          <p:nvPr/>
        </p:nvSpPr>
        <p:spPr>
          <a:xfrm>
            <a:off x="9854152" y="321178"/>
            <a:ext cx="1347568" cy="676350"/>
          </a:xfrm>
          <a:prstGeom prst="homePlate">
            <a:avLst/>
          </a:pr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Install</a:t>
            </a:r>
          </a:p>
        </p:txBody>
      </p:sp>
      <p:sp>
        <p:nvSpPr>
          <p:cNvPr id="7" name="Pentagon 6"/>
          <p:cNvSpPr/>
          <p:nvPr/>
        </p:nvSpPr>
        <p:spPr>
          <a:xfrm>
            <a:off x="11437282" y="321178"/>
            <a:ext cx="1347568" cy="67635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Perform</a:t>
            </a:r>
          </a:p>
          <a:p>
            <a:pPr algn="ctr"/>
            <a:r>
              <a:rPr lang="en-US" sz="1680" dirty="0">
                <a:solidFill>
                  <a:schemeClr val="tx2"/>
                </a:solidFill>
              </a:rPr>
              <a:t>Upgrade</a:t>
            </a:r>
          </a:p>
        </p:txBody>
      </p:sp>
      <p:sp>
        <p:nvSpPr>
          <p:cNvPr id="8" name="Pentagon 7"/>
          <p:cNvSpPr/>
          <p:nvPr/>
        </p:nvSpPr>
        <p:spPr>
          <a:xfrm>
            <a:off x="12965745" y="321178"/>
            <a:ext cx="1347568" cy="676350"/>
          </a:xfrm>
          <a:prstGeom prst="homePlate">
            <a:avLst/>
          </a:prstGeom>
          <a:solidFill>
            <a:schemeClr val="accent1">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Finalize</a:t>
            </a:r>
          </a:p>
        </p:txBody>
      </p:sp>
    </p:spTree>
    <p:extLst>
      <p:ext uri="{BB962C8B-B14F-4D97-AF65-F5344CB8AC3E}">
        <p14:creationId xmlns:p14="http://schemas.microsoft.com/office/powerpoint/2010/main" val="186944404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Upgrade Choice: Rolling or Express</a:t>
            </a:r>
            <a:endParaRPr lang="en-US" dirty="0"/>
          </a:p>
        </p:txBody>
      </p:sp>
      <p:pic>
        <p:nvPicPr>
          <p:cNvPr id="6" name="Picture 5"/>
          <p:cNvPicPr>
            <a:picLocks noChangeAspect="1"/>
          </p:cNvPicPr>
          <p:nvPr/>
        </p:nvPicPr>
        <p:blipFill>
          <a:blip r:embed="rId3"/>
          <a:stretch>
            <a:fillRect/>
          </a:stretch>
        </p:blipFill>
        <p:spPr>
          <a:xfrm>
            <a:off x="3625505" y="1518463"/>
            <a:ext cx="7233786" cy="5781497"/>
          </a:xfrm>
          <a:prstGeom prst="rect">
            <a:avLst/>
          </a:prstGeom>
        </p:spPr>
      </p:pic>
      <p:sp>
        <p:nvSpPr>
          <p:cNvPr id="11" name="Right Arrow 10"/>
          <p:cNvSpPr/>
          <p:nvPr/>
        </p:nvSpPr>
        <p:spPr>
          <a:xfrm>
            <a:off x="1199404" y="4820361"/>
            <a:ext cx="2596052" cy="1798946"/>
          </a:xfrm>
          <a:prstGeom prst="rightArrow">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New options to handle failures </a:t>
            </a:r>
          </a:p>
        </p:txBody>
      </p:sp>
      <p:sp>
        <p:nvSpPr>
          <p:cNvPr id="12" name="Rectangle 11"/>
          <p:cNvSpPr/>
          <p:nvPr/>
        </p:nvSpPr>
        <p:spPr>
          <a:xfrm>
            <a:off x="3795456" y="5123015"/>
            <a:ext cx="3966864" cy="1283400"/>
          </a:xfrm>
          <a:prstGeom prst="rect">
            <a:avLst/>
          </a:prstGeom>
          <a:noFill/>
          <a:ln w="38100" cmpd="sng">
            <a:solidFill>
              <a:schemeClr val="accent5"/>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7" name="Pentagon 6"/>
          <p:cNvSpPr/>
          <p:nvPr/>
        </p:nvSpPr>
        <p:spPr>
          <a:xfrm>
            <a:off x="8258230" y="321178"/>
            <a:ext cx="1347568" cy="676350"/>
          </a:xfrm>
          <a:prstGeom prst="homePlate">
            <a:avLst/>
          </a:prstGeom>
          <a:solidFill>
            <a:schemeClr val="accent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Register</a:t>
            </a:r>
          </a:p>
        </p:txBody>
      </p:sp>
      <p:sp>
        <p:nvSpPr>
          <p:cNvPr id="8" name="Pentagon 7"/>
          <p:cNvSpPr/>
          <p:nvPr/>
        </p:nvSpPr>
        <p:spPr>
          <a:xfrm>
            <a:off x="9854152" y="321178"/>
            <a:ext cx="1347568" cy="676350"/>
          </a:xfrm>
          <a:prstGeom prst="homePlate">
            <a:avLst/>
          </a:pr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Install</a:t>
            </a:r>
          </a:p>
        </p:txBody>
      </p:sp>
      <p:sp>
        <p:nvSpPr>
          <p:cNvPr id="9" name="Pentagon 8"/>
          <p:cNvSpPr/>
          <p:nvPr/>
        </p:nvSpPr>
        <p:spPr>
          <a:xfrm>
            <a:off x="11437282" y="321178"/>
            <a:ext cx="1347568" cy="67635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Perform</a:t>
            </a:r>
          </a:p>
          <a:p>
            <a:pPr algn="ctr"/>
            <a:r>
              <a:rPr lang="en-US" sz="1680" dirty="0">
                <a:solidFill>
                  <a:schemeClr val="tx2"/>
                </a:solidFill>
              </a:rPr>
              <a:t>Upgrade</a:t>
            </a:r>
          </a:p>
        </p:txBody>
      </p:sp>
      <p:sp>
        <p:nvSpPr>
          <p:cNvPr id="10" name="Pentagon 9"/>
          <p:cNvSpPr/>
          <p:nvPr/>
        </p:nvSpPr>
        <p:spPr>
          <a:xfrm>
            <a:off x="12965745" y="321178"/>
            <a:ext cx="1347568" cy="676350"/>
          </a:xfrm>
          <a:prstGeom prst="homePlate">
            <a:avLst/>
          </a:prstGeom>
          <a:solidFill>
            <a:schemeClr val="accent1">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Finalize</a:t>
            </a:r>
          </a:p>
        </p:txBody>
      </p:sp>
    </p:spTree>
    <p:extLst>
      <p:ext uri="{BB962C8B-B14F-4D97-AF65-F5344CB8AC3E}">
        <p14:creationId xmlns:p14="http://schemas.microsoft.com/office/powerpoint/2010/main" val="12824785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Wizard Driven Experience</a:t>
            </a:r>
            <a:endParaRPr lang="en-US" dirty="0"/>
          </a:p>
        </p:txBody>
      </p:sp>
      <p:sp>
        <p:nvSpPr>
          <p:cNvPr id="7" name="Rectangle 6"/>
          <p:cNvSpPr/>
          <p:nvPr/>
        </p:nvSpPr>
        <p:spPr>
          <a:xfrm>
            <a:off x="1844517" y="4073237"/>
            <a:ext cx="4114703" cy="3048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40246" y="1835558"/>
            <a:ext cx="9602939" cy="5077860"/>
          </a:xfrm>
          <a:prstGeom prst="rect">
            <a:avLst/>
          </a:prstGeom>
          <a:ln>
            <a:noFill/>
          </a:ln>
        </p:spPr>
      </p:pic>
      <p:sp>
        <p:nvSpPr>
          <p:cNvPr id="10" name="Right Arrow 9"/>
          <p:cNvSpPr/>
          <p:nvPr/>
        </p:nvSpPr>
        <p:spPr>
          <a:xfrm>
            <a:off x="446387" y="3606801"/>
            <a:ext cx="2187089" cy="2239819"/>
          </a:xfrm>
          <a:prstGeom prst="rightArrow">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l"/>
            <a:r>
              <a:rPr lang="en-US" sz="1680" dirty="0">
                <a:solidFill>
                  <a:schemeClr val="tx2"/>
                </a:solidFill>
              </a:rPr>
              <a:t>With verification and validation</a:t>
            </a:r>
          </a:p>
        </p:txBody>
      </p:sp>
      <p:sp>
        <p:nvSpPr>
          <p:cNvPr id="12" name="Pentagon 11"/>
          <p:cNvSpPr/>
          <p:nvPr/>
        </p:nvSpPr>
        <p:spPr>
          <a:xfrm>
            <a:off x="8258230" y="321178"/>
            <a:ext cx="1347568" cy="676350"/>
          </a:xfrm>
          <a:prstGeom prst="homePlate">
            <a:avLst/>
          </a:prstGeom>
          <a:solidFill>
            <a:schemeClr val="accent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Register</a:t>
            </a:r>
          </a:p>
        </p:txBody>
      </p:sp>
      <p:sp>
        <p:nvSpPr>
          <p:cNvPr id="13" name="Pentagon 12"/>
          <p:cNvSpPr/>
          <p:nvPr/>
        </p:nvSpPr>
        <p:spPr>
          <a:xfrm>
            <a:off x="9854152" y="321178"/>
            <a:ext cx="1347568" cy="676350"/>
          </a:xfrm>
          <a:prstGeom prst="homePlate">
            <a:avLst/>
          </a:pr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Install</a:t>
            </a:r>
          </a:p>
        </p:txBody>
      </p:sp>
      <p:sp>
        <p:nvSpPr>
          <p:cNvPr id="14" name="Pentagon 13"/>
          <p:cNvSpPr/>
          <p:nvPr/>
        </p:nvSpPr>
        <p:spPr>
          <a:xfrm>
            <a:off x="11437282" y="321178"/>
            <a:ext cx="1347568" cy="67635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Perform</a:t>
            </a:r>
          </a:p>
          <a:p>
            <a:pPr algn="ctr"/>
            <a:r>
              <a:rPr lang="en-US" sz="1680" dirty="0">
                <a:solidFill>
                  <a:schemeClr val="tx2"/>
                </a:solidFill>
              </a:rPr>
              <a:t>Upgrade</a:t>
            </a:r>
          </a:p>
        </p:txBody>
      </p:sp>
      <p:sp>
        <p:nvSpPr>
          <p:cNvPr id="15" name="Pentagon 14"/>
          <p:cNvSpPr/>
          <p:nvPr/>
        </p:nvSpPr>
        <p:spPr>
          <a:xfrm>
            <a:off x="12965745" y="321178"/>
            <a:ext cx="1347568" cy="676350"/>
          </a:xfrm>
          <a:prstGeom prst="homePlate">
            <a:avLst/>
          </a:prstGeom>
          <a:solidFill>
            <a:schemeClr val="accent1">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Finalize</a:t>
            </a:r>
          </a:p>
        </p:txBody>
      </p:sp>
    </p:spTree>
    <p:extLst>
      <p:ext uri="{BB962C8B-B14F-4D97-AF65-F5344CB8AC3E}">
        <p14:creationId xmlns:p14="http://schemas.microsoft.com/office/powerpoint/2010/main" val="10546573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Rolling Upgrade – Success!</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5921" y="1989379"/>
            <a:ext cx="12365891" cy="3573629"/>
          </a:xfrm>
          <a:prstGeom prst="rect">
            <a:avLst/>
          </a:prstGeom>
        </p:spPr>
      </p:pic>
      <p:sp>
        <p:nvSpPr>
          <p:cNvPr id="5" name="Right Arrow 4"/>
          <p:cNvSpPr/>
          <p:nvPr/>
        </p:nvSpPr>
        <p:spPr>
          <a:xfrm rot="19226782">
            <a:off x="5973073" y="5597237"/>
            <a:ext cx="2036569" cy="1496292"/>
          </a:xfrm>
          <a:prstGeom prst="righ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6" name="Pentagon 5"/>
          <p:cNvSpPr/>
          <p:nvPr/>
        </p:nvSpPr>
        <p:spPr>
          <a:xfrm>
            <a:off x="8258230" y="321178"/>
            <a:ext cx="1347568" cy="676350"/>
          </a:xfrm>
          <a:prstGeom prst="homePlate">
            <a:avLst/>
          </a:prstGeom>
          <a:solidFill>
            <a:schemeClr val="accent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Register</a:t>
            </a:r>
          </a:p>
        </p:txBody>
      </p:sp>
      <p:sp>
        <p:nvSpPr>
          <p:cNvPr id="7" name="Pentagon 6"/>
          <p:cNvSpPr/>
          <p:nvPr/>
        </p:nvSpPr>
        <p:spPr>
          <a:xfrm>
            <a:off x="9854152" y="321178"/>
            <a:ext cx="1347568" cy="676350"/>
          </a:xfrm>
          <a:prstGeom prst="homePlate">
            <a:avLst/>
          </a:pr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Install</a:t>
            </a:r>
          </a:p>
        </p:txBody>
      </p:sp>
      <p:sp>
        <p:nvSpPr>
          <p:cNvPr id="8" name="Pentagon 7"/>
          <p:cNvSpPr/>
          <p:nvPr/>
        </p:nvSpPr>
        <p:spPr>
          <a:xfrm>
            <a:off x="11437282" y="321178"/>
            <a:ext cx="1347568" cy="676350"/>
          </a:xfrm>
          <a:prstGeom prst="homePlate">
            <a:avLst/>
          </a:prstGeom>
          <a:solidFill>
            <a:schemeClr val="accent1">
              <a:alpha val="32000"/>
            </a:schemeClr>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Perform</a:t>
            </a:r>
          </a:p>
          <a:p>
            <a:pPr algn="ctr"/>
            <a:r>
              <a:rPr lang="en-US" sz="1680" dirty="0">
                <a:solidFill>
                  <a:schemeClr val="tx2"/>
                </a:solidFill>
              </a:rPr>
              <a:t>Upgrade</a:t>
            </a:r>
          </a:p>
        </p:txBody>
      </p:sp>
      <p:sp>
        <p:nvSpPr>
          <p:cNvPr id="9" name="Pentagon 8"/>
          <p:cNvSpPr/>
          <p:nvPr/>
        </p:nvSpPr>
        <p:spPr>
          <a:xfrm>
            <a:off x="12965745" y="321178"/>
            <a:ext cx="1347568" cy="676350"/>
          </a:xfrm>
          <a:prstGeom prst="homePlat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tIns="109728" bIns="109728" rtlCol="0" anchor="ctr" anchorCtr="0"/>
          <a:lstStyle/>
          <a:p>
            <a:pPr algn="ctr"/>
            <a:r>
              <a:rPr lang="en-US" sz="1680" dirty="0">
                <a:solidFill>
                  <a:schemeClr val="tx2"/>
                </a:solidFill>
              </a:rPr>
              <a:t>Finalize</a:t>
            </a:r>
          </a:p>
        </p:txBody>
      </p:sp>
    </p:spTree>
    <p:extLst>
      <p:ext uri="{BB962C8B-B14F-4D97-AF65-F5344CB8AC3E}">
        <p14:creationId xmlns:p14="http://schemas.microsoft.com/office/powerpoint/2010/main" val="21232120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Ambari Extensibility</a:t>
            </a:r>
            <a:endParaRPr lang="en-US" dirty="0"/>
          </a:p>
        </p:txBody>
      </p:sp>
    </p:spTree>
    <p:extLst>
      <p:ext uri="{BB962C8B-B14F-4D97-AF65-F5344CB8AC3E}">
        <p14:creationId xmlns:p14="http://schemas.microsoft.com/office/powerpoint/2010/main" val="1104433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Anatomy of Ambari Extension Points</a:t>
            </a:r>
            <a:endParaRPr lang="en-US" dirty="0"/>
          </a:p>
        </p:txBody>
      </p:sp>
      <p:sp>
        <p:nvSpPr>
          <p:cNvPr id="5" name="Rectangle 4"/>
          <p:cNvSpPr/>
          <p:nvPr/>
        </p:nvSpPr>
        <p:spPr>
          <a:xfrm>
            <a:off x="6078458" y="2548853"/>
            <a:ext cx="2276513" cy="1471507"/>
          </a:xfrm>
          <a:prstGeom prst="rect">
            <a:avLst/>
          </a:prstGeom>
          <a:solidFill>
            <a:schemeClr val="tx2">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40" b="1" dirty="0"/>
              <a:t>Ambari</a:t>
            </a:r>
          </a:p>
          <a:p>
            <a:pPr algn="ctr"/>
            <a:r>
              <a:rPr lang="en-US" sz="2640" b="1" dirty="0"/>
              <a:t>Server</a:t>
            </a:r>
          </a:p>
        </p:txBody>
      </p:sp>
      <p:sp>
        <p:nvSpPr>
          <p:cNvPr id="6" name="Rectangle 5"/>
          <p:cNvSpPr/>
          <p:nvPr/>
        </p:nvSpPr>
        <p:spPr>
          <a:xfrm>
            <a:off x="10994197" y="2553087"/>
            <a:ext cx="1510162" cy="1105747"/>
          </a:xfrm>
          <a:prstGeom prst="rect">
            <a:avLst/>
          </a:prstGeom>
          <a:solidFill>
            <a:schemeClr val="tx2">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b="1" dirty="0"/>
              <a:t>Ambari</a:t>
            </a:r>
          </a:p>
          <a:p>
            <a:pPr algn="ctr"/>
            <a:r>
              <a:rPr lang="en-US" sz="1680" b="1" dirty="0"/>
              <a:t>Agent</a:t>
            </a:r>
          </a:p>
        </p:txBody>
      </p:sp>
      <p:sp>
        <p:nvSpPr>
          <p:cNvPr id="7" name="Rectangle 6"/>
          <p:cNvSpPr/>
          <p:nvPr/>
        </p:nvSpPr>
        <p:spPr>
          <a:xfrm>
            <a:off x="11237973" y="2735967"/>
            <a:ext cx="1510162" cy="1105747"/>
          </a:xfrm>
          <a:prstGeom prst="rect">
            <a:avLst/>
          </a:prstGeom>
          <a:solidFill>
            <a:schemeClr val="tx2">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b="1" dirty="0"/>
              <a:t>Ambari</a:t>
            </a:r>
          </a:p>
          <a:p>
            <a:pPr algn="ctr"/>
            <a:r>
              <a:rPr lang="en-US" sz="1680" b="1" dirty="0"/>
              <a:t>Agent</a:t>
            </a:r>
          </a:p>
        </p:txBody>
      </p:sp>
      <p:sp>
        <p:nvSpPr>
          <p:cNvPr id="8" name="Rectangle 7"/>
          <p:cNvSpPr/>
          <p:nvPr/>
        </p:nvSpPr>
        <p:spPr>
          <a:xfrm>
            <a:off x="11481750" y="2918847"/>
            <a:ext cx="1510162" cy="1105747"/>
          </a:xfrm>
          <a:prstGeom prst="rect">
            <a:avLst/>
          </a:prstGeom>
          <a:solidFill>
            <a:schemeClr val="tx2">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80" b="1" dirty="0"/>
              <a:t>Ambari</a:t>
            </a:r>
          </a:p>
          <a:p>
            <a:pPr algn="ctr"/>
            <a:r>
              <a:rPr lang="en-US" sz="1680" b="1" dirty="0"/>
              <a:t>Agent</a:t>
            </a:r>
          </a:p>
        </p:txBody>
      </p:sp>
      <p:sp>
        <p:nvSpPr>
          <p:cNvPr id="9" name="Rectangle 8"/>
          <p:cNvSpPr/>
          <p:nvPr/>
        </p:nvSpPr>
        <p:spPr>
          <a:xfrm>
            <a:off x="1814813" y="2569930"/>
            <a:ext cx="2276513" cy="1471507"/>
          </a:xfrm>
          <a:prstGeom prst="rect">
            <a:avLst/>
          </a:prstGeom>
          <a:solidFill>
            <a:schemeClr val="tx2">
              <a:lumMod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40" b="1" dirty="0"/>
              <a:t>Ambari</a:t>
            </a:r>
          </a:p>
          <a:p>
            <a:pPr algn="ctr"/>
            <a:r>
              <a:rPr lang="en-US" sz="2640" b="1" dirty="0"/>
              <a:t>Web</a:t>
            </a:r>
          </a:p>
        </p:txBody>
      </p:sp>
      <p:sp>
        <p:nvSpPr>
          <p:cNvPr id="10" name="Rectangle 9"/>
          <p:cNvSpPr/>
          <p:nvPr/>
        </p:nvSpPr>
        <p:spPr>
          <a:xfrm>
            <a:off x="7734001" y="3658835"/>
            <a:ext cx="1241939" cy="708419"/>
          </a:xfrm>
          <a:prstGeom prst="rect">
            <a:avLst/>
          </a:prstGeom>
          <a:solidFill>
            <a:schemeClr val="accent1">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40" b="1" dirty="0"/>
              <a:t>Stacks</a:t>
            </a:r>
          </a:p>
        </p:txBody>
      </p:sp>
      <p:sp>
        <p:nvSpPr>
          <p:cNvPr id="11" name="Rectangle 10"/>
          <p:cNvSpPr/>
          <p:nvPr/>
        </p:nvSpPr>
        <p:spPr>
          <a:xfrm>
            <a:off x="7977777" y="3841715"/>
            <a:ext cx="1241939" cy="708419"/>
          </a:xfrm>
          <a:prstGeom prst="rect">
            <a:avLst/>
          </a:prstGeom>
          <a:solidFill>
            <a:schemeClr val="accent1">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40" b="1" dirty="0"/>
              <a:t>Stacks</a:t>
            </a:r>
          </a:p>
        </p:txBody>
      </p:sp>
      <p:sp>
        <p:nvSpPr>
          <p:cNvPr id="12" name="Rectangle 11"/>
          <p:cNvSpPr/>
          <p:nvPr/>
        </p:nvSpPr>
        <p:spPr>
          <a:xfrm>
            <a:off x="8221553" y="4013044"/>
            <a:ext cx="1241939" cy="708419"/>
          </a:xfrm>
          <a:prstGeom prst="rect">
            <a:avLst/>
          </a:prstGeom>
          <a:solidFill>
            <a:schemeClr val="accent1">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40" b="1" dirty="0"/>
              <a:t>Stacks</a:t>
            </a:r>
          </a:p>
        </p:txBody>
      </p:sp>
      <p:sp>
        <p:nvSpPr>
          <p:cNvPr id="14" name="Rounded Rectangle 50"/>
          <p:cNvSpPr>
            <a:spLocks noChangeArrowheads="1"/>
          </p:cNvSpPr>
          <p:nvPr/>
        </p:nvSpPr>
        <p:spPr bwMode="auto">
          <a:xfrm>
            <a:off x="5590904" y="3872194"/>
            <a:ext cx="975106" cy="304800"/>
          </a:xfrm>
          <a:prstGeom prst="roundRect">
            <a:avLst>
              <a:gd name="adj" fmla="val 16667"/>
            </a:avLst>
          </a:prstGeom>
          <a:solidFill>
            <a:srgbClr val="FF0000"/>
          </a:solidFill>
          <a:ln w="9525">
            <a:solidFill>
              <a:srgbClr val="FF0000"/>
            </a:solidFill>
            <a:round/>
            <a:headEnd/>
            <a:tailEnd/>
          </a:ln>
        </p:spPr>
        <p:txBody>
          <a:bodyPr lIns="0" tIns="0" rIns="0" bIns="0" anchor="ctr"/>
          <a:lstStyle/>
          <a:p>
            <a:pPr algn="ctr"/>
            <a:r>
              <a:rPr lang="en-US" sz="1200" b="1">
                <a:solidFill>
                  <a:srgbClr val="FFFFFF"/>
                </a:solidFill>
                <a:latin typeface="Courier" charset="0"/>
                <a:cs typeface="Courier" charset="0"/>
              </a:rPr>
              <a:t>java</a:t>
            </a:r>
          </a:p>
        </p:txBody>
      </p:sp>
      <p:sp>
        <p:nvSpPr>
          <p:cNvPr id="15" name="Rounded Rectangle 50"/>
          <p:cNvSpPr>
            <a:spLocks noChangeArrowheads="1"/>
          </p:cNvSpPr>
          <p:nvPr/>
        </p:nvSpPr>
        <p:spPr bwMode="auto">
          <a:xfrm>
            <a:off x="1327260" y="3872194"/>
            <a:ext cx="975106" cy="304800"/>
          </a:xfrm>
          <a:prstGeom prst="roundRect">
            <a:avLst>
              <a:gd name="adj" fmla="val 16667"/>
            </a:avLst>
          </a:prstGeom>
          <a:solidFill>
            <a:srgbClr val="FF0000"/>
          </a:solidFill>
          <a:ln w="9525">
            <a:solidFill>
              <a:srgbClr val="FF0000"/>
            </a:solidFill>
            <a:round/>
            <a:headEnd/>
            <a:tailEnd/>
          </a:ln>
        </p:spPr>
        <p:txBody>
          <a:bodyPr lIns="0" tIns="0" rIns="0" bIns="0" anchor="ctr"/>
          <a:lstStyle/>
          <a:p>
            <a:pPr algn="ctr"/>
            <a:r>
              <a:rPr lang="en-US" sz="1200" b="1" dirty="0">
                <a:solidFill>
                  <a:srgbClr val="FFFFFF"/>
                </a:solidFill>
                <a:latin typeface="Courier" charset="0"/>
                <a:cs typeface="Courier" charset="0"/>
              </a:rPr>
              <a:t>js</a:t>
            </a:r>
          </a:p>
        </p:txBody>
      </p:sp>
      <p:sp>
        <p:nvSpPr>
          <p:cNvPr id="16" name="Rounded Rectangle 50"/>
          <p:cNvSpPr>
            <a:spLocks noChangeArrowheads="1"/>
          </p:cNvSpPr>
          <p:nvPr/>
        </p:nvSpPr>
        <p:spPr bwMode="auto">
          <a:xfrm>
            <a:off x="10994196" y="3872194"/>
            <a:ext cx="975106" cy="304800"/>
          </a:xfrm>
          <a:prstGeom prst="roundRect">
            <a:avLst>
              <a:gd name="adj" fmla="val 16667"/>
            </a:avLst>
          </a:prstGeom>
          <a:solidFill>
            <a:srgbClr val="FF0000"/>
          </a:solidFill>
          <a:ln w="9525">
            <a:solidFill>
              <a:srgbClr val="FF0000"/>
            </a:solidFill>
            <a:round/>
            <a:headEnd/>
            <a:tailEnd/>
          </a:ln>
        </p:spPr>
        <p:txBody>
          <a:bodyPr lIns="0" tIns="0" rIns="0" bIns="0" anchor="ctr"/>
          <a:lstStyle/>
          <a:p>
            <a:pPr algn="ctr"/>
            <a:r>
              <a:rPr lang="en-US" sz="1200" b="1" dirty="0">
                <a:solidFill>
                  <a:srgbClr val="FFFFFF"/>
                </a:solidFill>
                <a:latin typeface="Courier" charset="0"/>
                <a:cs typeface="Courier" charset="0"/>
              </a:rPr>
              <a:t>python</a:t>
            </a:r>
          </a:p>
        </p:txBody>
      </p:sp>
      <p:sp>
        <p:nvSpPr>
          <p:cNvPr id="17" name="Up-Down Arrow 16"/>
          <p:cNvSpPr/>
          <p:nvPr/>
        </p:nvSpPr>
        <p:spPr>
          <a:xfrm rot="5400000">
            <a:off x="4925504" y="2333033"/>
            <a:ext cx="318774" cy="1987132"/>
          </a:xfrm>
          <a:prstGeom prst="upDownArrow">
            <a:avLst>
              <a:gd name="adj1" fmla="val 45892"/>
              <a:gd name="adj2" fmla="val 47358"/>
            </a:avLst>
          </a:prstGeom>
          <a:solidFill>
            <a:schemeClr val="bg1">
              <a:lumMod val="25000"/>
              <a:lumOff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0" dirty="0">
              <a:solidFill>
                <a:srgbClr val="1E1E1E"/>
              </a:solidFill>
              <a:latin typeface="Arial"/>
            </a:endParaRPr>
          </a:p>
        </p:txBody>
      </p:sp>
      <p:sp>
        <p:nvSpPr>
          <p:cNvPr id="18" name="Up-Down Arrow 17"/>
          <p:cNvSpPr/>
          <p:nvPr/>
        </p:nvSpPr>
        <p:spPr>
          <a:xfrm rot="5400000">
            <a:off x="9515195" y="2006986"/>
            <a:ext cx="318774" cy="2639226"/>
          </a:xfrm>
          <a:prstGeom prst="upDownArrow">
            <a:avLst>
              <a:gd name="adj1" fmla="val 45892"/>
              <a:gd name="adj2" fmla="val 47358"/>
            </a:avLst>
          </a:prstGeom>
          <a:solidFill>
            <a:schemeClr val="bg1">
              <a:lumMod val="25000"/>
              <a:lumOff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0" dirty="0">
              <a:solidFill>
                <a:srgbClr val="1E1E1E"/>
              </a:solidFill>
              <a:latin typeface="Arial"/>
            </a:endParaRPr>
          </a:p>
        </p:txBody>
      </p:sp>
      <p:sp>
        <p:nvSpPr>
          <p:cNvPr id="21" name="Left Arrow 20"/>
          <p:cNvSpPr/>
          <p:nvPr/>
        </p:nvSpPr>
        <p:spPr>
          <a:xfrm rot="5400000">
            <a:off x="2507536" y="4661864"/>
            <a:ext cx="919601" cy="1038797"/>
          </a:xfrm>
          <a:prstGeom prst="lef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22" name="TextBox 21"/>
          <p:cNvSpPr txBox="1"/>
          <p:nvPr/>
        </p:nvSpPr>
        <p:spPr>
          <a:xfrm>
            <a:off x="2206618" y="5794049"/>
            <a:ext cx="1462660" cy="1097280"/>
          </a:xfrm>
          <a:prstGeom prst="rect">
            <a:avLst/>
          </a:prstGeom>
        </p:spPr>
        <p:txBody>
          <a:bodyPr vert="horz" wrap="none" lIns="109728" tIns="54864" rIns="109728" bIns="54864" rtlCol="0">
            <a:normAutofit/>
          </a:bodyPr>
          <a:lstStyle/>
          <a:p>
            <a:pPr algn="ctr" defTabSz="548640">
              <a:spcBef>
                <a:spcPct val="20000"/>
              </a:spcBef>
            </a:pPr>
            <a:r>
              <a:rPr lang="en-US" sz="2160" dirty="0">
                <a:solidFill>
                  <a:schemeClr val="tx1">
                    <a:lumMod val="65000"/>
                    <a:lumOff val="35000"/>
                  </a:schemeClr>
                </a:solidFill>
              </a:rPr>
              <a:t>Ambari Views</a:t>
            </a:r>
          </a:p>
        </p:txBody>
      </p:sp>
      <p:sp>
        <p:nvSpPr>
          <p:cNvPr id="23" name="Left Arrow 22"/>
          <p:cNvSpPr/>
          <p:nvPr/>
        </p:nvSpPr>
        <p:spPr>
          <a:xfrm rot="5400000">
            <a:off x="8414563" y="4661866"/>
            <a:ext cx="919601" cy="1038797"/>
          </a:xfrm>
          <a:prstGeom prst="lef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24" name="TextBox 23"/>
          <p:cNvSpPr txBox="1"/>
          <p:nvPr/>
        </p:nvSpPr>
        <p:spPr>
          <a:xfrm>
            <a:off x="8147021" y="5794050"/>
            <a:ext cx="1462660" cy="1097280"/>
          </a:xfrm>
          <a:prstGeom prst="rect">
            <a:avLst/>
          </a:prstGeom>
        </p:spPr>
        <p:txBody>
          <a:bodyPr vert="horz" wrap="none" lIns="109728" tIns="54864" rIns="109728" bIns="54864" rtlCol="0">
            <a:normAutofit/>
          </a:bodyPr>
          <a:lstStyle/>
          <a:p>
            <a:pPr algn="ctr" defTabSz="548640">
              <a:spcBef>
                <a:spcPct val="20000"/>
              </a:spcBef>
            </a:pPr>
            <a:r>
              <a:rPr lang="en-US" sz="2160" dirty="0">
                <a:solidFill>
                  <a:schemeClr val="tx1">
                    <a:lumMod val="65000"/>
                    <a:lumOff val="35000"/>
                  </a:schemeClr>
                </a:solidFill>
              </a:rPr>
              <a:t>Ambari Stacks</a:t>
            </a:r>
          </a:p>
        </p:txBody>
      </p:sp>
    </p:spTree>
    <p:extLst>
      <p:ext uri="{BB962C8B-B14F-4D97-AF65-F5344CB8AC3E}">
        <p14:creationId xmlns:p14="http://schemas.microsoft.com/office/powerpoint/2010/main" val="7152985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Ambari Stacks</a:t>
            </a:r>
            <a:endParaRPr lang="en-US" dirty="0"/>
          </a:p>
        </p:txBody>
      </p:sp>
    </p:spTree>
    <p:extLst>
      <p:ext uri="{BB962C8B-B14F-4D97-AF65-F5344CB8AC3E}">
        <p14:creationId xmlns:p14="http://schemas.microsoft.com/office/powerpoint/2010/main" val="331535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Ambari Stacks</a:t>
            </a:r>
            <a:endParaRPr lang="en-US" dirty="0"/>
          </a:p>
        </p:txBody>
      </p:sp>
      <p:sp>
        <p:nvSpPr>
          <p:cNvPr id="22" name="Text Placeholder 21"/>
          <p:cNvSpPr>
            <a:spLocks noGrp="1"/>
          </p:cNvSpPr>
          <p:nvPr>
            <p:ph sz="quarter" idx="10"/>
          </p:nvPr>
        </p:nvSpPr>
        <p:spPr/>
        <p:txBody>
          <a:bodyPr/>
          <a:lstStyle/>
          <a:p>
            <a:r>
              <a:rPr lang="en-US" dirty="0" smtClean="0"/>
              <a:t>Defines </a:t>
            </a:r>
            <a:r>
              <a:rPr lang="en-US" dirty="0"/>
              <a:t>a consistent </a:t>
            </a:r>
            <a:r>
              <a:rPr lang="en-US" dirty="0" smtClean="0"/>
              <a:t>Stack lifecycle interface </a:t>
            </a:r>
            <a:r>
              <a:rPr lang="en-US" dirty="0"/>
              <a:t>that can be extended</a:t>
            </a:r>
          </a:p>
          <a:p>
            <a:r>
              <a:rPr lang="en-US" dirty="0" smtClean="0"/>
              <a:t>Encapsulates Stack Versions, Services, Components, Dependencies, Cardinality, Configurations, Commands </a:t>
            </a:r>
          </a:p>
          <a:p>
            <a:r>
              <a:rPr lang="en-US" dirty="0" smtClean="0"/>
              <a:t>Dynamically </a:t>
            </a:r>
            <a:r>
              <a:rPr lang="en-US" dirty="0"/>
              <a:t>add Stack + Service </a:t>
            </a:r>
            <a:r>
              <a:rPr lang="en-US" dirty="0" smtClean="0"/>
              <a:t>definitions</a:t>
            </a:r>
            <a:endParaRPr lang="en-US" dirty="0"/>
          </a:p>
        </p:txBody>
      </p:sp>
      <p:sp>
        <p:nvSpPr>
          <p:cNvPr id="4" name="Rounded Rectangle 3"/>
          <p:cNvSpPr>
            <a:spLocks noChangeAspect="1"/>
          </p:cNvSpPr>
          <p:nvPr/>
        </p:nvSpPr>
        <p:spPr>
          <a:xfrm>
            <a:off x="4328490" y="4385098"/>
            <a:ext cx="2414016" cy="1964503"/>
          </a:xfrm>
          <a:prstGeom prst="roundRect">
            <a:avLst>
              <a:gd name="adj" fmla="val 3262"/>
            </a:avLst>
          </a:prstGeom>
          <a:solidFill>
            <a:schemeClr val="bg1">
              <a:lumMod val="10000"/>
              <a:lumOff val="90000"/>
            </a:schemeClr>
          </a:solidFill>
          <a:ln w="28575"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2400" b="1" dirty="0">
                <a:solidFill>
                  <a:srgbClr val="1E1E1E">
                    <a:lumMod val="25000"/>
                  </a:srgbClr>
                </a:solidFill>
                <a:latin typeface="Calibri"/>
                <a:cs typeface="Calibri"/>
              </a:rPr>
              <a:t>AMBARI</a:t>
            </a:r>
          </a:p>
        </p:txBody>
      </p:sp>
      <p:pic>
        <p:nvPicPr>
          <p:cNvPr id="5" name="Picture 4" descr="horton_ambari_icon.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51580" y="4503015"/>
            <a:ext cx="562144" cy="562144"/>
          </a:xfrm>
          <a:prstGeom prst="rect">
            <a:avLst/>
          </a:prstGeom>
        </p:spPr>
      </p:pic>
      <p:sp>
        <p:nvSpPr>
          <p:cNvPr id="6" name="TextBox 5"/>
          <p:cNvSpPr txBox="1"/>
          <p:nvPr/>
        </p:nvSpPr>
        <p:spPr>
          <a:xfrm>
            <a:off x="2407483" y="4771434"/>
            <a:ext cx="1097280" cy="384636"/>
          </a:xfrm>
          <a:prstGeom prst="rect">
            <a:avLst/>
          </a:prstGeom>
        </p:spPr>
        <p:txBody>
          <a:bodyPr vert="horz" wrap="none" lIns="109728" tIns="54864" rIns="109728" bIns="54864" rtlCol="0">
            <a:normAutofit/>
          </a:bodyPr>
          <a:lstStyle/>
          <a:p>
            <a:pPr algn="ctr" defTabSz="548640">
              <a:spcBef>
                <a:spcPct val="20000"/>
              </a:spcBef>
            </a:pPr>
            <a:r>
              <a:rPr lang="en-US" sz="1440" dirty="0">
                <a:solidFill>
                  <a:schemeClr val="tx1">
                    <a:lumMod val="85000"/>
                    <a:lumOff val="15000"/>
                  </a:schemeClr>
                </a:solidFill>
                <a:latin typeface="Courier"/>
                <a:cs typeface="Courier"/>
              </a:rPr>
              <a:t>{rest}</a:t>
            </a:r>
          </a:p>
        </p:txBody>
      </p:sp>
      <p:sp>
        <p:nvSpPr>
          <p:cNvPr id="7" name="Up-Down Arrow 6"/>
          <p:cNvSpPr/>
          <p:nvPr/>
        </p:nvSpPr>
        <p:spPr>
          <a:xfrm rot="5400000">
            <a:off x="4096461" y="4604083"/>
            <a:ext cx="318774" cy="727002"/>
          </a:xfrm>
          <a:prstGeom prst="upDownArrow">
            <a:avLst>
              <a:gd name="adj1" fmla="val 45892"/>
              <a:gd name="adj2" fmla="val 47358"/>
            </a:avLst>
          </a:prstGeom>
          <a:solidFill>
            <a:schemeClr val="bg1">
              <a:lumMod val="25000"/>
              <a:lumOff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0" dirty="0">
              <a:solidFill>
                <a:srgbClr val="1E1E1E"/>
              </a:solidFill>
              <a:latin typeface="Arial"/>
            </a:endParaRPr>
          </a:p>
        </p:txBody>
      </p:sp>
      <p:sp>
        <p:nvSpPr>
          <p:cNvPr id="8" name="TextBox 7"/>
          <p:cNvSpPr txBox="1"/>
          <p:nvPr/>
        </p:nvSpPr>
        <p:spPr>
          <a:xfrm>
            <a:off x="2407483" y="5526818"/>
            <a:ext cx="1097280" cy="384636"/>
          </a:xfrm>
          <a:prstGeom prst="rect">
            <a:avLst/>
          </a:prstGeom>
        </p:spPr>
        <p:txBody>
          <a:bodyPr vert="horz" wrap="none" lIns="109728" tIns="54864" rIns="109728" bIns="54864" rtlCol="0">
            <a:normAutofit/>
          </a:bodyPr>
          <a:lstStyle/>
          <a:p>
            <a:pPr algn="ctr" defTabSz="548640">
              <a:spcBef>
                <a:spcPct val="20000"/>
              </a:spcBef>
            </a:pPr>
            <a:r>
              <a:rPr lang="en-US" sz="1440" dirty="0">
                <a:solidFill>
                  <a:schemeClr val="tx1">
                    <a:lumMod val="85000"/>
                    <a:lumOff val="15000"/>
                  </a:schemeClr>
                </a:solidFill>
                <a:latin typeface="Courier"/>
                <a:cs typeface="Courier"/>
              </a:rPr>
              <a:t>&lt;</a:t>
            </a:r>
            <a:r>
              <a:rPr lang="en-US" sz="1440" dirty="0" err="1">
                <a:solidFill>
                  <a:schemeClr val="tx1">
                    <a:lumMod val="85000"/>
                    <a:lumOff val="15000"/>
                  </a:schemeClr>
                </a:solidFill>
                <a:latin typeface="Courier"/>
                <a:cs typeface="Courier"/>
              </a:rPr>
              <a:t>ambari</a:t>
            </a:r>
            <a:r>
              <a:rPr lang="en-US" sz="1440" dirty="0">
                <a:solidFill>
                  <a:schemeClr val="tx1">
                    <a:lumMod val="85000"/>
                    <a:lumOff val="15000"/>
                  </a:schemeClr>
                </a:solidFill>
                <a:latin typeface="Courier"/>
                <a:cs typeface="Courier"/>
              </a:rPr>
              <a:t>-web&gt;</a:t>
            </a:r>
          </a:p>
        </p:txBody>
      </p:sp>
      <p:sp>
        <p:nvSpPr>
          <p:cNvPr id="9" name="Up-Down Arrow 8"/>
          <p:cNvSpPr/>
          <p:nvPr/>
        </p:nvSpPr>
        <p:spPr>
          <a:xfrm rot="5400000">
            <a:off x="4096462" y="5359281"/>
            <a:ext cx="318774" cy="727002"/>
          </a:xfrm>
          <a:prstGeom prst="upDownArrow">
            <a:avLst>
              <a:gd name="adj1" fmla="val 45892"/>
              <a:gd name="adj2" fmla="val 47358"/>
            </a:avLst>
          </a:prstGeom>
          <a:solidFill>
            <a:schemeClr val="bg1">
              <a:lumMod val="25000"/>
              <a:lumOff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0" dirty="0">
              <a:solidFill>
                <a:srgbClr val="1E1E1E"/>
              </a:solidFill>
              <a:latin typeface="Arial"/>
            </a:endParaRPr>
          </a:p>
        </p:txBody>
      </p:sp>
      <p:sp>
        <p:nvSpPr>
          <p:cNvPr id="10" name="Rounded Rectangle 9"/>
          <p:cNvSpPr>
            <a:spLocks noChangeAspect="1"/>
          </p:cNvSpPr>
          <p:nvPr/>
        </p:nvSpPr>
        <p:spPr>
          <a:xfrm>
            <a:off x="6784884" y="4385098"/>
            <a:ext cx="3814728" cy="1964503"/>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endParaRPr lang="en-US" sz="2400" b="1" dirty="0">
              <a:solidFill>
                <a:srgbClr val="1E1E1E">
                  <a:lumMod val="25000"/>
                </a:srgbClr>
              </a:solidFill>
              <a:latin typeface="Calibri"/>
              <a:cs typeface="Calibri"/>
            </a:endParaRPr>
          </a:p>
        </p:txBody>
      </p:sp>
      <p:sp>
        <p:nvSpPr>
          <p:cNvPr id="11" name="TextBox 10"/>
          <p:cNvSpPr txBox="1"/>
          <p:nvPr/>
        </p:nvSpPr>
        <p:spPr>
          <a:xfrm>
            <a:off x="6877734" y="5191368"/>
            <a:ext cx="1097280" cy="395712"/>
          </a:xfrm>
          <a:prstGeom prst="rect">
            <a:avLst/>
          </a:prstGeom>
        </p:spPr>
        <p:txBody>
          <a:bodyPr vert="horz" wrap="none" lIns="109728" tIns="54864" rIns="109728" bIns="54864" rtlCol="0">
            <a:normAutofit fontScale="92500" lnSpcReduction="10000"/>
          </a:bodyPr>
          <a:lstStyle/>
          <a:p>
            <a:pPr defTabSz="548640">
              <a:spcBef>
                <a:spcPct val="20000"/>
              </a:spcBef>
            </a:pPr>
            <a:r>
              <a:rPr lang="en-US" sz="2160" b="1" dirty="0">
                <a:solidFill>
                  <a:schemeClr val="accent1">
                    <a:lumMod val="75000"/>
                  </a:schemeClr>
                </a:solidFill>
              </a:rPr>
              <a:t>Stacks</a:t>
            </a:r>
          </a:p>
        </p:txBody>
      </p:sp>
      <p:sp>
        <p:nvSpPr>
          <p:cNvPr id="12" name="Rounded Rectangle 11"/>
          <p:cNvSpPr>
            <a:spLocks noChangeAspect="1"/>
          </p:cNvSpPr>
          <p:nvPr/>
        </p:nvSpPr>
        <p:spPr>
          <a:xfrm>
            <a:off x="8167314" y="4721842"/>
            <a:ext cx="682752" cy="384636"/>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1200" dirty="0">
                <a:solidFill>
                  <a:schemeClr val="accent1"/>
                </a:solidFill>
                <a:latin typeface="Calibri"/>
                <a:cs typeface="Calibri"/>
              </a:rPr>
              <a:t>HDFS</a:t>
            </a:r>
          </a:p>
        </p:txBody>
      </p:sp>
      <p:sp>
        <p:nvSpPr>
          <p:cNvPr id="13" name="Rounded Rectangle 12"/>
          <p:cNvSpPr>
            <a:spLocks noChangeAspect="1"/>
          </p:cNvSpPr>
          <p:nvPr/>
        </p:nvSpPr>
        <p:spPr>
          <a:xfrm>
            <a:off x="8971986" y="4721842"/>
            <a:ext cx="682752" cy="384636"/>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1200" dirty="0">
                <a:solidFill>
                  <a:schemeClr val="accent1"/>
                </a:solidFill>
                <a:latin typeface="Calibri"/>
                <a:cs typeface="Calibri"/>
              </a:rPr>
              <a:t>YARN</a:t>
            </a:r>
          </a:p>
        </p:txBody>
      </p:sp>
      <p:sp>
        <p:nvSpPr>
          <p:cNvPr id="14" name="Rounded Rectangle 13"/>
          <p:cNvSpPr>
            <a:spLocks noChangeAspect="1"/>
          </p:cNvSpPr>
          <p:nvPr/>
        </p:nvSpPr>
        <p:spPr>
          <a:xfrm>
            <a:off x="9764466" y="4722958"/>
            <a:ext cx="682752" cy="384636"/>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1200" dirty="0">
                <a:solidFill>
                  <a:schemeClr val="accent1"/>
                </a:solidFill>
                <a:latin typeface="Calibri"/>
                <a:cs typeface="Calibri"/>
              </a:rPr>
              <a:t>MR2</a:t>
            </a:r>
          </a:p>
        </p:txBody>
      </p:sp>
      <p:sp>
        <p:nvSpPr>
          <p:cNvPr id="15" name="Rounded Rectangle 14"/>
          <p:cNvSpPr>
            <a:spLocks noChangeAspect="1"/>
          </p:cNvSpPr>
          <p:nvPr/>
        </p:nvSpPr>
        <p:spPr>
          <a:xfrm>
            <a:off x="8167314" y="5181430"/>
            <a:ext cx="682752" cy="384636"/>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1200" dirty="0">
                <a:solidFill>
                  <a:schemeClr val="accent1"/>
                </a:solidFill>
                <a:latin typeface="Calibri"/>
                <a:cs typeface="Calibri"/>
              </a:rPr>
              <a:t>Hive</a:t>
            </a:r>
          </a:p>
        </p:txBody>
      </p:sp>
      <p:sp>
        <p:nvSpPr>
          <p:cNvPr id="16" name="Rounded Rectangle 15"/>
          <p:cNvSpPr>
            <a:spLocks noChangeAspect="1"/>
          </p:cNvSpPr>
          <p:nvPr/>
        </p:nvSpPr>
        <p:spPr>
          <a:xfrm>
            <a:off x="8971986" y="5640364"/>
            <a:ext cx="682752" cy="384636"/>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1200" dirty="0">
                <a:solidFill>
                  <a:schemeClr val="accent1"/>
                </a:solidFill>
                <a:latin typeface="Calibri"/>
                <a:cs typeface="Calibri"/>
              </a:rPr>
              <a:t>Pig</a:t>
            </a:r>
          </a:p>
        </p:txBody>
      </p:sp>
      <p:sp>
        <p:nvSpPr>
          <p:cNvPr id="17" name="Rounded Rectangle 16"/>
          <p:cNvSpPr>
            <a:spLocks noChangeAspect="1"/>
          </p:cNvSpPr>
          <p:nvPr/>
        </p:nvSpPr>
        <p:spPr>
          <a:xfrm>
            <a:off x="9764466" y="5182546"/>
            <a:ext cx="682752" cy="384636"/>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1200" dirty="0" err="1">
                <a:solidFill>
                  <a:schemeClr val="accent1"/>
                </a:solidFill>
                <a:latin typeface="Calibri"/>
                <a:cs typeface="Calibri"/>
              </a:rPr>
              <a:t>Oozie</a:t>
            </a:r>
            <a:endParaRPr lang="en-US" sz="1200" dirty="0">
              <a:solidFill>
                <a:schemeClr val="accent1"/>
              </a:solidFill>
              <a:latin typeface="Calibri"/>
              <a:cs typeface="Calibri"/>
            </a:endParaRPr>
          </a:p>
        </p:txBody>
      </p:sp>
      <p:sp>
        <p:nvSpPr>
          <p:cNvPr id="21" name="Up-Down Arrow 20"/>
          <p:cNvSpPr/>
          <p:nvPr/>
        </p:nvSpPr>
        <p:spPr>
          <a:xfrm rot="5400000">
            <a:off x="6594509" y="5547953"/>
            <a:ext cx="318774" cy="727002"/>
          </a:xfrm>
          <a:prstGeom prst="upDownArrow">
            <a:avLst>
              <a:gd name="adj1" fmla="val 45892"/>
              <a:gd name="adj2" fmla="val 47358"/>
            </a:avLst>
          </a:prstGeom>
          <a:solidFill>
            <a:schemeClr val="bg1">
              <a:lumMod val="25000"/>
              <a:lumOff val="75000"/>
            </a:schemeClr>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0" dirty="0">
              <a:solidFill>
                <a:srgbClr val="1E1E1E"/>
              </a:solidFill>
              <a:latin typeface="Arial"/>
            </a:endParaRPr>
          </a:p>
        </p:txBody>
      </p:sp>
      <p:sp>
        <p:nvSpPr>
          <p:cNvPr id="23" name="Rounded Rectangle 22"/>
          <p:cNvSpPr>
            <a:spLocks noChangeAspect="1"/>
          </p:cNvSpPr>
          <p:nvPr/>
        </p:nvSpPr>
        <p:spPr>
          <a:xfrm>
            <a:off x="8971986" y="5182546"/>
            <a:ext cx="682752" cy="384636"/>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1200" dirty="0" err="1">
                <a:solidFill>
                  <a:schemeClr val="accent1"/>
                </a:solidFill>
                <a:latin typeface="Calibri"/>
                <a:cs typeface="Calibri"/>
              </a:rPr>
              <a:t>HBase</a:t>
            </a:r>
            <a:endParaRPr lang="en-US" sz="1200" dirty="0">
              <a:solidFill>
                <a:schemeClr val="accent1"/>
              </a:solidFill>
              <a:latin typeface="Calibri"/>
              <a:cs typeface="Calibri"/>
            </a:endParaRPr>
          </a:p>
        </p:txBody>
      </p:sp>
      <p:sp>
        <p:nvSpPr>
          <p:cNvPr id="24" name="Rounded Rectangle 23"/>
          <p:cNvSpPr>
            <a:spLocks noChangeAspect="1"/>
          </p:cNvSpPr>
          <p:nvPr/>
        </p:nvSpPr>
        <p:spPr>
          <a:xfrm>
            <a:off x="9764466" y="5643250"/>
            <a:ext cx="682752" cy="384636"/>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1200" dirty="0">
                <a:solidFill>
                  <a:schemeClr val="accent1"/>
                </a:solidFill>
                <a:latin typeface="Calibri"/>
                <a:cs typeface="Calibri"/>
              </a:rPr>
              <a:t>Storm</a:t>
            </a:r>
          </a:p>
        </p:txBody>
      </p:sp>
      <p:sp>
        <p:nvSpPr>
          <p:cNvPr id="25" name="Rounded Rectangle 24"/>
          <p:cNvSpPr>
            <a:spLocks noChangeAspect="1"/>
          </p:cNvSpPr>
          <p:nvPr/>
        </p:nvSpPr>
        <p:spPr>
          <a:xfrm>
            <a:off x="8167314" y="5630926"/>
            <a:ext cx="682752" cy="384636"/>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1200" dirty="0">
                <a:solidFill>
                  <a:schemeClr val="accent1"/>
                </a:solidFill>
                <a:latin typeface="Calibri"/>
                <a:cs typeface="Calibri"/>
              </a:rPr>
              <a:t>Falcon</a:t>
            </a:r>
          </a:p>
        </p:txBody>
      </p:sp>
    </p:spTree>
    <p:extLst>
      <p:ext uri="{BB962C8B-B14F-4D97-AF65-F5344CB8AC3E}">
        <p14:creationId xmlns:p14="http://schemas.microsoft.com/office/powerpoint/2010/main" val="18706837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Stack Mechanics</a:t>
            </a:r>
            <a:endParaRPr lang="en-US" dirty="0"/>
          </a:p>
        </p:txBody>
      </p:sp>
      <p:sp>
        <p:nvSpPr>
          <p:cNvPr id="3" name="Text Placeholder 2"/>
          <p:cNvSpPr>
            <a:spLocks noGrp="1"/>
          </p:cNvSpPr>
          <p:nvPr>
            <p:ph sz="quarter" idx="10"/>
          </p:nvPr>
        </p:nvSpPr>
        <p:spPr>
          <a:xfrm>
            <a:off x="841494" y="1752600"/>
            <a:ext cx="13167360" cy="3128855"/>
          </a:xfrm>
        </p:spPr>
        <p:txBody>
          <a:bodyPr>
            <a:normAutofit fontScale="85000" lnSpcReduction="20000"/>
          </a:bodyPr>
          <a:lstStyle/>
          <a:p>
            <a:r>
              <a:rPr lang="en-US" dirty="0" smtClean="0"/>
              <a:t>Stacks define Services + Repos</a:t>
            </a:r>
          </a:p>
          <a:p>
            <a:pPr lvl="1"/>
            <a:r>
              <a:rPr lang="en-US" dirty="0" smtClean="0"/>
              <a:t>What is in the Stack, and where to get the bits</a:t>
            </a:r>
          </a:p>
          <a:p>
            <a:r>
              <a:rPr lang="en-US" dirty="0" smtClean="0"/>
              <a:t>Each Service has a definition</a:t>
            </a:r>
          </a:p>
          <a:p>
            <a:pPr lvl="1"/>
            <a:r>
              <a:rPr lang="en-US" dirty="0" smtClean="0"/>
              <a:t>What Components are part of the Service</a:t>
            </a:r>
          </a:p>
          <a:p>
            <a:r>
              <a:rPr lang="en-US" dirty="0" smtClean="0"/>
              <a:t>Each Service has defined lifecycle commands</a:t>
            </a:r>
          </a:p>
          <a:p>
            <a:pPr lvl="1"/>
            <a:r>
              <a:rPr lang="en-US" dirty="0"/>
              <a:t>s</a:t>
            </a:r>
            <a:r>
              <a:rPr lang="en-US" dirty="0" smtClean="0"/>
              <a:t>tart, stop, status, install, configure</a:t>
            </a:r>
          </a:p>
          <a:p>
            <a:r>
              <a:rPr lang="en-US" dirty="0" smtClean="0"/>
              <a:t>Lifecycle is controlled via command scripts</a:t>
            </a:r>
          </a:p>
          <a:p>
            <a:r>
              <a:rPr lang="en-US" dirty="0" smtClean="0"/>
              <a:t>Ability to define “custom” commands</a:t>
            </a:r>
          </a:p>
        </p:txBody>
      </p:sp>
      <p:sp>
        <p:nvSpPr>
          <p:cNvPr id="5" name="Rounded Rectangle 4"/>
          <p:cNvSpPr>
            <a:spLocks noChangeAspect="1"/>
          </p:cNvSpPr>
          <p:nvPr/>
        </p:nvSpPr>
        <p:spPr>
          <a:xfrm>
            <a:off x="906833" y="5400955"/>
            <a:ext cx="3217850" cy="1248334"/>
          </a:xfrm>
          <a:prstGeom prst="roundRect">
            <a:avLst>
              <a:gd name="adj" fmla="val 3262"/>
            </a:avLst>
          </a:prstGeom>
          <a:solidFill>
            <a:schemeClr val="bg1">
              <a:lumMod val="10000"/>
              <a:lumOff val="90000"/>
            </a:schemeClr>
          </a:solidFill>
          <a:ln w="28575"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2400" b="1" dirty="0">
                <a:solidFill>
                  <a:srgbClr val="1E1E1E">
                    <a:lumMod val="25000"/>
                  </a:srgbClr>
                </a:solidFill>
                <a:latin typeface="Calibri"/>
                <a:cs typeface="Calibri"/>
              </a:rPr>
              <a:t>AMBARI</a:t>
            </a:r>
          </a:p>
          <a:p>
            <a:pPr algn="ctr" defTabSz="548640" fontAlgn="base">
              <a:spcBef>
                <a:spcPct val="0"/>
              </a:spcBef>
              <a:spcAft>
                <a:spcPct val="0"/>
              </a:spcAft>
            </a:pPr>
            <a:r>
              <a:rPr lang="en-US" sz="2400" b="1" dirty="0">
                <a:solidFill>
                  <a:srgbClr val="1E1E1E">
                    <a:lumMod val="25000"/>
                  </a:srgbClr>
                </a:solidFill>
                <a:latin typeface="Calibri"/>
                <a:cs typeface="Calibri"/>
              </a:rPr>
              <a:t>SERVER</a:t>
            </a:r>
          </a:p>
        </p:txBody>
      </p:sp>
      <p:sp>
        <p:nvSpPr>
          <p:cNvPr id="6" name="Rounded Rectangle 5"/>
          <p:cNvSpPr>
            <a:spLocks noChangeAspect="1"/>
          </p:cNvSpPr>
          <p:nvPr/>
        </p:nvSpPr>
        <p:spPr>
          <a:xfrm>
            <a:off x="4540815" y="5149355"/>
            <a:ext cx="5084980" cy="2337276"/>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endParaRPr lang="en-US" sz="2400" b="1" dirty="0">
              <a:solidFill>
                <a:srgbClr val="1E1E1E">
                  <a:lumMod val="25000"/>
                </a:srgbClr>
              </a:solidFill>
              <a:latin typeface="Calibri"/>
              <a:cs typeface="Calibri"/>
            </a:endParaRPr>
          </a:p>
        </p:txBody>
      </p:sp>
      <p:sp>
        <p:nvSpPr>
          <p:cNvPr id="7" name="TextBox 6"/>
          <p:cNvSpPr txBox="1"/>
          <p:nvPr/>
        </p:nvSpPr>
        <p:spPr>
          <a:xfrm>
            <a:off x="5040532" y="5440909"/>
            <a:ext cx="1462660" cy="395712"/>
          </a:xfrm>
          <a:prstGeom prst="rect">
            <a:avLst/>
          </a:prstGeom>
        </p:spPr>
        <p:txBody>
          <a:bodyPr vert="horz" wrap="none" lIns="109728" tIns="54864" rIns="109728" bIns="54864" rtlCol="0">
            <a:noAutofit/>
          </a:bodyPr>
          <a:lstStyle/>
          <a:p>
            <a:pPr algn="ctr" defTabSz="548640">
              <a:spcBef>
                <a:spcPct val="20000"/>
              </a:spcBef>
            </a:pPr>
            <a:r>
              <a:rPr lang="en-US" sz="2880" b="1" dirty="0">
                <a:solidFill>
                  <a:schemeClr val="accent1">
                    <a:lumMod val="75000"/>
                  </a:schemeClr>
                </a:solidFill>
              </a:rPr>
              <a:t>Stack</a:t>
            </a:r>
          </a:p>
        </p:txBody>
      </p:sp>
      <p:sp>
        <p:nvSpPr>
          <p:cNvPr id="8" name="Rounded Rectangle 7"/>
          <p:cNvSpPr>
            <a:spLocks noChangeAspect="1"/>
          </p:cNvSpPr>
          <p:nvPr/>
        </p:nvSpPr>
        <p:spPr>
          <a:xfrm>
            <a:off x="7239741" y="6226066"/>
            <a:ext cx="2141195" cy="866810"/>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2400" b="1" dirty="0">
                <a:solidFill>
                  <a:schemeClr val="accent1"/>
                </a:solidFill>
                <a:latin typeface="Calibri"/>
                <a:cs typeface="Calibri"/>
              </a:rPr>
              <a:t>Command Scripts</a:t>
            </a:r>
          </a:p>
        </p:txBody>
      </p:sp>
      <p:sp>
        <p:nvSpPr>
          <p:cNvPr id="9" name="Rounded Rectangle 8"/>
          <p:cNvSpPr>
            <a:spLocks noChangeAspect="1"/>
          </p:cNvSpPr>
          <p:nvPr/>
        </p:nvSpPr>
        <p:spPr>
          <a:xfrm>
            <a:off x="4781983" y="6226070"/>
            <a:ext cx="2141195" cy="868993"/>
          </a:xfrm>
          <a:prstGeom prst="roundRect">
            <a:avLst>
              <a:gd name="adj" fmla="val 3262"/>
            </a:avLst>
          </a:prstGeom>
          <a:noFill/>
          <a:ln w="28575" cmpd="sng">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2400" b="1" dirty="0">
                <a:solidFill>
                  <a:schemeClr val="accent1"/>
                </a:solidFill>
                <a:latin typeface="Calibri"/>
                <a:cs typeface="Calibri"/>
              </a:rPr>
              <a:t>Service Definitions</a:t>
            </a:r>
          </a:p>
        </p:txBody>
      </p:sp>
      <p:sp>
        <p:nvSpPr>
          <p:cNvPr id="10" name="Rounded Rectangle 9"/>
          <p:cNvSpPr>
            <a:spLocks noChangeAspect="1"/>
          </p:cNvSpPr>
          <p:nvPr/>
        </p:nvSpPr>
        <p:spPr>
          <a:xfrm>
            <a:off x="9996742" y="5429377"/>
            <a:ext cx="3217850" cy="1248334"/>
          </a:xfrm>
          <a:prstGeom prst="roundRect">
            <a:avLst>
              <a:gd name="adj" fmla="val 3262"/>
            </a:avLst>
          </a:prstGeom>
          <a:solidFill>
            <a:schemeClr val="bg1">
              <a:lumMod val="10000"/>
              <a:lumOff val="90000"/>
            </a:schemeClr>
          </a:solidFill>
          <a:ln w="28575"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2400" b="1" dirty="0">
                <a:solidFill>
                  <a:srgbClr val="1E1E1E">
                    <a:lumMod val="25000"/>
                  </a:srgbClr>
                </a:solidFill>
                <a:latin typeface="Calibri"/>
                <a:cs typeface="Calibri"/>
              </a:rPr>
              <a:t>AMBARI</a:t>
            </a:r>
          </a:p>
          <a:p>
            <a:pPr algn="ctr" defTabSz="548640" fontAlgn="base">
              <a:spcBef>
                <a:spcPct val="0"/>
              </a:spcBef>
              <a:spcAft>
                <a:spcPct val="0"/>
              </a:spcAft>
            </a:pPr>
            <a:r>
              <a:rPr lang="en-US" sz="2400" b="1" dirty="0">
                <a:solidFill>
                  <a:srgbClr val="1E1E1E">
                    <a:lumMod val="25000"/>
                  </a:srgbClr>
                </a:solidFill>
                <a:latin typeface="Calibri"/>
                <a:cs typeface="Calibri"/>
              </a:rPr>
              <a:t>AGENT/S</a:t>
            </a:r>
          </a:p>
        </p:txBody>
      </p:sp>
      <p:sp>
        <p:nvSpPr>
          <p:cNvPr id="11" name="Rounded Rectangle 10"/>
          <p:cNvSpPr>
            <a:spLocks noChangeAspect="1"/>
          </p:cNvSpPr>
          <p:nvPr/>
        </p:nvSpPr>
        <p:spPr>
          <a:xfrm>
            <a:off x="10240518" y="5612257"/>
            <a:ext cx="3217850" cy="1248334"/>
          </a:xfrm>
          <a:prstGeom prst="roundRect">
            <a:avLst>
              <a:gd name="adj" fmla="val 3262"/>
            </a:avLst>
          </a:prstGeom>
          <a:solidFill>
            <a:schemeClr val="bg1">
              <a:lumMod val="10000"/>
              <a:lumOff val="90000"/>
            </a:schemeClr>
          </a:solidFill>
          <a:ln w="28575"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2400" b="1" dirty="0">
                <a:solidFill>
                  <a:srgbClr val="1E1E1E">
                    <a:lumMod val="25000"/>
                  </a:srgbClr>
                </a:solidFill>
                <a:latin typeface="Calibri"/>
                <a:cs typeface="Calibri"/>
              </a:rPr>
              <a:t>AMBARI</a:t>
            </a:r>
          </a:p>
          <a:p>
            <a:pPr algn="ctr" defTabSz="548640" fontAlgn="base">
              <a:spcBef>
                <a:spcPct val="0"/>
              </a:spcBef>
              <a:spcAft>
                <a:spcPct val="0"/>
              </a:spcAft>
            </a:pPr>
            <a:r>
              <a:rPr lang="en-US" sz="2400" b="1" dirty="0">
                <a:solidFill>
                  <a:srgbClr val="1E1E1E">
                    <a:lumMod val="25000"/>
                  </a:srgbClr>
                </a:solidFill>
                <a:latin typeface="Calibri"/>
                <a:cs typeface="Calibri"/>
              </a:rPr>
              <a:t>AGENT/S</a:t>
            </a:r>
          </a:p>
        </p:txBody>
      </p:sp>
      <p:sp>
        <p:nvSpPr>
          <p:cNvPr id="12" name="Rounded Rectangle 11"/>
          <p:cNvSpPr>
            <a:spLocks noChangeAspect="1"/>
          </p:cNvSpPr>
          <p:nvPr/>
        </p:nvSpPr>
        <p:spPr>
          <a:xfrm>
            <a:off x="10484295" y="5795137"/>
            <a:ext cx="3217850" cy="1248334"/>
          </a:xfrm>
          <a:prstGeom prst="roundRect">
            <a:avLst>
              <a:gd name="adj" fmla="val 3262"/>
            </a:avLst>
          </a:prstGeom>
          <a:solidFill>
            <a:schemeClr val="bg1">
              <a:lumMod val="10000"/>
              <a:lumOff val="90000"/>
            </a:schemeClr>
          </a:solidFill>
          <a:ln w="28575"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548640" fontAlgn="base">
              <a:spcBef>
                <a:spcPct val="0"/>
              </a:spcBef>
              <a:spcAft>
                <a:spcPct val="0"/>
              </a:spcAft>
            </a:pPr>
            <a:r>
              <a:rPr lang="en-US" sz="2400" b="1" dirty="0">
                <a:solidFill>
                  <a:srgbClr val="1E1E1E">
                    <a:lumMod val="25000"/>
                  </a:srgbClr>
                </a:solidFill>
                <a:latin typeface="Calibri"/>
                <a:cs typeface="Calibri"/>
              </a:rPr>
              <a:t>AMBARI</a:t>
            </a:r>
          </a:p>
          <a:p>
            <a:pPr algn="ctr" defTabSz="548640" fontAlgn="base">
              <a:spcBef>
                <a:spcPct val="0"/>
              </a:spcBef>
              <a:spcAft>
                <a:spcPct val="0"/>
              </a:spcAft>
            </a:pPr>
            <a:r>
              <a:rPr lang="en-US" sz="2400" b="1" dirty="0">
                <a:solidFill>
                  <a:srgbClr val="1E1E1E">
                    <a:lumMod val="25000"/>
                  </a:srgbClr>
                </a:solidFill>
                <a:latin typeface="Calibri"/>
                <a:cs typeface="Calibri"/>
              </a:rPr>
              <a:t>AGENT/S</a:t>
            </a:r>
          </a:p>
        </p:txBody>
      </p:sp>
      <p:sp>
        <p:nvSpPr>
          <p:cNvPr id="13" name="Rounded Rectangle 50"/>
          <p:cNvSpPr>
            <a:spLocks noChangeArrowheads="1"/>
          </p:cNvSpPr>
          <p:nvPr/>
        </p:nvSpPr>
        <p:spPr bwMode="auto">
          <a:xfrm>
            <a:off x="8440934" y="7098707"/>
            <a:ext cx="975106" cy="304800"/>
          </a:xfrm>
          <a:prstGeom prst="roundRect">
            <a:avLst>
              <a:gd name="adj" fmla="val 16667"/>
            </a:avLst>
          </a:prstGeom>
          <a:solidFill>
            <a:srgbClr val="FF0000"/>
          </a:solidFill>
          <a:ln w="9525">
            <a:solidFill>
              <a:srgbClr val="FF0000"/>
            </a:solidFill>
            <a:round/>
            <a:headEnd/>
            <a:tailEnd/>
          </a:ln>
          <a:effectLst/>
        </p:spPr>
        <p:txBody>
          <a:bodyPr lIns="0" tIns="0" rIns="0" bIns="0" anchor="ctr"/>
          <a:lstStyle/>
          <a:p>
            <a:pPr algn="ctr"/>
            <a:r>
              <a:rPr lang="en-US" sz="1200" b="1" dirty="0">
                <a:solidFill>
                  <a:srgbClr val="FFFFFF"/>
                </a:solidFill>
                <a:latin typeface="Courier" charset="0"/>
                <a:cs typeface="Courier" charset="0"/>
              </a:rPr>
              <a:t>python</a:t>
            </a:r>
          </a:p>
        </p:txBody>
      </p:sp>
      <p:sp>
        <p:nvSpPr>
          <p:cNvPr id="14" name="Rounded Rectangle 50"/>
          <p:cNvSpPr>
            <a:spLocks noChangeArrowheads="1"/>
          </p:cNvSpPr>
          <p:nvPr/>
        </p:nvSpPr>
        <p:spPr bwMode="auto">
          <a:xfrm>
            <a:off x="5948069" y="7109234"/>
            <a:ext cx="975106" cy="304800"/>
          </a:xfrm>
          <a:prstGeom prst="roundRect">
            <a:avLst>
              <a:gd name="adj" fmla="val 16667"/>
            </a:avLst>
          </a:prstGeom>
          <a:solidFill>
            <a:srgbClr val="FF0000"/>
          </a:solidFill>
          <a:ln w="9525">
            <a:solidFill>
              <a:srgbClr val="FF0000"/>
            </a:solidFill>
            <a:round/>
            <a:headEnd/>
            <a:tailEnd/>
          </a:ln>
          <a:effectLst/>
        </p:spPr>
        <p:txBody>
          <a:bodyPr lIns="0" tIns="0" rIns="0" bIns="0" anchor="ctr"/>
          <a:lstStyle/>
          <a:p>
            <a:pPr algn="ctr"/>
            <a:r>
              <a:rPr lang="en-US" sz="1200" b="1" dirty="0">
                <a:solidFill>
                  <a:srgbClr val="FFFFFF"/>
                </a:solidFill>
                <a:latin typeface="Courier" charset="0"/>
                <a:cs typeface="Courier" charset="0"/>
              </a:rPr>
              <a:t>xml</a:t>
            </a:r>
          </a:p>
        </p:txBody>
      </p:sp>
      <p:sp>
        <p:nvSpPr>
          <p:cNvPr id="15" name="Can 14"/>
          <p:cNvSpPr/>
          <p:nvPr/>
        </p:nvSpPr>
        <p:spPr>
          <a:xfrm>
            <a:off x="7756811" y="5275210"/>
            <a:ext cx="1167173" cy="839142"/>
          </a:xfrm>
          <a:prstGeom prst="can">
            <a:avLst/>
          </a:prstGeom>
          <a:noFill/>
          <a:ln>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40" b="1" dirty="0">
                <a:solidFill>
                  <a:schemeClr val="accent1"/>
                </a:solidFill>
              </a:rPr>
              <a:t>Repos</a:t>
            </a:r>
          </a:p>
        </p:txBody>
      </p:sp>
    </p:spTree>
    <p:extLst>
      <p:ext uri="{BB962C8B-B14F-4D97-AF65-F5344CB8AC3E}">
        <p14:creationId xmlns:p14="http://schemas.microsoft.com/office/powerpoint/2010/main" val="5067150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74710"/>
            <a:ext cx="13167360" cy="484748"/>
          </a:xfrm>
        </p:spPr>
        <p:txBody>
          <a:bodyPr/>
          <a:lstStyle/>
          <a:p>
            <a:r>
              <a:rPr lang="en-US" dirty="0" smtClean="0"/>
              <a:t>Smart Configurations using </a:t>
            </a:r>
            <a:r>
              <a:rPr lang="en-US" dirty="0" err="1" smtClean="0"/>
              <a:t>theme.json</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64582" y="1159458"/>
            <a:ext cx="9552064" cy="6473990"/>
          </a:xfrm>
          <a:prstGeom prst="rect">
            <a:avLst/>
          </a:prstGeom>
          <a:ln>
            <a:solidFill>
              <a:srgbClr val="FFFFFF"/>
            </a:solidFill>
          </a:ln>
        </p:spPr>
      </p:pic>
    </p:spTree>
    <p:extLst>
      <p:ext uri="{BB962C8B-B14F-4D97-AF65-F5344CB8AC3E}">
        <p14:creationId xmlns:p14="http://schemas.microsoft.com/office/powerpoint/2010/main" val="8213591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a:t>
            </a:r>
            <a:r>
              <a:rPr lang="en-US" dirty="0" err="1"/>
              <a:t>Ambari</a:t>
            </a:r>
            <a:r>
              <a:rPr lang="en-US" dirty="0"/>
              <a:t>?</a:t>
            </a:r>
            <a:endParaRPr lang="en-US" dirty="0"/>
          </a:p>
        </p:txBody>
      </p:sp>
      <p:sp>
        <p:nvSpPr>
          <p:cNvPr id="3" name="Content Placeholder 2"/>
          <p:cNvSpPr>
            <a:spLocks noGrp="1"/>
          </p:cNvSpPr>
          <p:nvPr>
            <p:ph sz="quarter" idx="10"/>
          </p:nvPr>
        </p:nvSpPr>
        <p:spPr>
          <a:xfrm>
            <a:off x="841494" y="1752600"/>
            <a:ext cx="13167360" cy="4718215"/>
          </a:xfrm>
        </p:spPr>
        <p:txBody>
          <a:bodyPr/>
          <a:lstStyle/>
          <a:p>
            <a:r>
              <a:rPr lang="en-US" dirty="0" smtClean="0"/>
              <a:t>Open source</a:t>
            </a:r>
            <a:endParaRPr lang="en-US" dirty="0" smtClean="0"/>
          </a:p>
          <a:p>
            <a:r>
              <a:rPr lang="en-US" dirty="0" smtClean="0"/>
              <a:t>Huge community support</a:t>
            </a:r>
          </a:p>
          <a:p>
            <a:r>
              <a:rPr lang="en-US" dirty="0" smtClean="0"/>
              <a:t>Easy and Intuitive to Use</a:t>
            </a:r>
          </a:p>
          <a:p>
            <a:r>
              <a:rPr lang="en-US" dirty="0" smtClean="0"/>
              <a:t>Extensible</a:t>
            </a:r>
            <a:endParaRPr lang="en-US" dirty="0"/>
          </a:p>
          <a:p>
            <a:r>
              <a:rPr lang="en-US" dirty="0" smtClean="0"/>
              <a:t>Customizable</a:t>
            </a:r>
          </a:p>
          <a:p>
            <a:r>
              <a:rPr lang="en-US" dirty="0" smtClean="0"/>
              <a:t>Programmable</a:t>
            </a:r>
          </a:p>
          <a:p>
            <a:r>
              <a:rPr lang="en-US" dirty="0" smtClean="0"/>
              <a:t>Scalable</a:t>
            </a:r>
            <a:endParaRPr lang="en-US" dirty="0"/>
          </a:p>
          <a:p>
            <a:endParaRPr lang="en-US" dirty="0" smtClean="0"/>
          </a:p>
        </p:txBody>
      </p:sp>
    </p:spTree>
    <p:extLst>
      <p:ext uri="{BB962C8B-B14F-4D97-AF65-F5344CB8AC3E}">
        <p14:creationId xmlns:p14="http://schemas.microsoft.com/office/powerpoint/2010/main" val="1227072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Ambari Views</a:t>
            </a:r>
            <a:endParaRPr lang="en-US" dirty="0"/>
          </a:p>
        </p:txBody>
      </p:sp>
    </p:spTree>
    <p:extLst>
      <p:ext uri="{BB962C8B-B14F-4D97-AF65-F5344CB8AC3E}">
        <p14:creationId xmlns:p14="http://schemas.microsoft.com/office/powerpoint/2010/main" val="1228504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2229266" y="4225640"/>
            <a:ext cx="9741215" cy="1998224"/>
          </a:xfrm>
          <a:prstGeom prst="roundRect">
            <a:avLst>
              <a:gd name="adj" fmla="val 6864"/>
            </a:avLst>
          </a:prstGeom>
          <a:solidFill>
            <a:srgbClr val="9BBB59">
              <a:lumMod val="75000"/>
            </a:srgbClr>
          </a:solidFill>
          <a:ln w="9525" cap="flat" cmpd="sng" algn="ctr">
            <a:solidFill>
              <a:schemeClr val="accent1">
                <a:lumMod val="50000"/>
              </a:schemeClr>
            </a:solidFill>
            <a:prstDash val="solid"/>
          </a:ln>
          <a:effectLst/>
        </p:spPr>
        <p:txBody>
          <a:bodyPr rtlCol="0" anchor="ctr"/>
          <a:lstStyle/>
          <a:p>
            <a:pPr algn="ctr">
              <a:defRPr/>
            </a:pPr>
            <a:r>
              <a:rPr lang="en-US" sz="2880" b="1" kern="0" dirty="0">
                <a:solidFill>
                  <a:sysClr val="window" lastClr="FFFFFF"/>
                </a:solidFill>
                <a:latin typeface="Calibri"/>
              </a:rPr>
              <a:t>Views Framework</a:t>
            </a:r>
          </a:p>
        </p:txBody>
      </p:sp>
      <p:sp>
        <p:nvSpPr>
          <p:cNvPr id="2" name="Title 1"/>
          <p:cNvSpPr>
            <a:spLocks noGrp="1"/>
          </p:cNvSpPr>
          <p:nvPr>
            <p:ph type="ctrTitle"/>
          </p:nvPr>
        </p:nvSpPr>
        <p:spPr/>
        <p:txBody>
          <a:bodyPr/>
          <a:lstStyle/>
          <a:p>
            <a:r>
              <a:rPr lang="en-US" dirty="0" smtClean="0"/>
              <a:t>Views Framework vs. Views</a:t>
            </a:r>
            <a:endParaRPr lang="en-US" dirty="0"/>
          </a:p>
        </p:txBody>
      </p:sp>
      <p:sp>
        <p:nvSpPr>
          <p:cNvPr id="6" name="Rounded Rectangle 5"/>
          <p:cNvSpPr/>
          <p:nvPr/>
        </p:nvSpPr>
        <p:spPr>
          <a:xfrm>
            <a:off x="4837371" y="2227416"/>
            <a:ext cx="4704774" cy="1998224"/>
          </a:xfrm>
          <a:prstGeom prst="roundRect">
            <a:avLst>
              <a:gd name="adj" fmla="val 6864"/>
            </a:avLst>
          </a:prstGeom>
          <a:solidFill>
            <a:srgbClr val="9BBB59">
              <a:lumMod val="75000"/>
              <a:alpha val="16000"/>
            </a:srgbClr>
          </a:solidFill>
          <a:ln w="9525" cap="flat" cmpd="sng" algn="ctr">
            <a:solidFill>
              <a:schemeClr val="accent1">
                <a:lumMod val="50000"/>
              </a:schemeClr>
            </a:solidFill>
            <a:prstDash val="solid"/>
          </a:ln>
          <a:effectLst/>
        </p:spPr>
        <p:txBody>
          <a:bodyPr rtlCol="0" anchor="ctr"/>
          <a:lstStyle/>
          <a:p>
            <a:pPr algn="ctr">
              <a:defRPr/>
            </a:pPr>
            <a:r>
              <a:rPr lang="en-US" sz="2880" b="1" kern="0" dirty="0">
                <a:solidFill>
                  <a:sysClr val="window" lastClr="FFFFFF"/>
                </a:solidFill>
                <a:latin typeface="Calibri"/>
              </a:rPr>
              <a:t>Views</a:t>
            </a:r>
          </a:p>
        </p:txBody>
      </p:sp>
      <p:sp>
        <p:nvSpPr>
          <p:cNvPr id="7" name="Right Arrow 6"/>
          <p:cNvSpPr/>
          <p:nvPr/>
        </p:nvSpPr>
        <p:spPr>
          <a:xfrm>
            <a:off x="2121180" y="4835237"/>
            <a:ext cx="3199482" cy="748146"/>
          </a:xfrm>
          <a:prstGeom prst="rightArrow">
            <a:avLst/>
          </a:prstGeom>
          <a:solidFill>
            <a:srgbClr val="E17000"/>
          </a:solidFill>
          <a:ln>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8" name="Right Arrow 7"/>
          <p:cNvSpPr/>
          <p:nvPr/>
        </p:nvSpPr>
        <p:spPr>
          <a:xfrm flipH="1">
            <a:off x="9052078" y="2884519"/>
            <a:ext cx="1699049" cy="748146"/>
          </a:xfrm>
          <a:prstGeom prst="rightArrow">
            <a:avLst/>
          </a:prstGeom>
          <a:solidFill>
            <a:schemeClr val="accent6">
              <a:alpha val="34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9" name="TextBox 8"/>
          <p:cNvSpPr txBox="1"/>
          <p:nvPr/>
        </p:nvSpPr>
        <p:spPr>
          <a:xfrm>
            <a:off x="130498" y="4920961"/>
            <a:ext cx="2234620" cy="480752"/>
          </a:xfrm>
          <a:prstGeom prst="rect">
            <a:avLst/>
          </a:prstGeom>
        </p:spPr>
        <p:txBody>
          <a:bodyPr vert="horz" wrap="none" lIns="109728" tIns="54864" rIns="109728" bIns="54864" rtlCol="0">
            <a:normAutofit/>
          </a:bodyPr>
          <a:lstStyle/>
          <a:p>
            <a:pPr algn="ctr" defTabSz="548640">
              <a:spcBef>
                <a:spcPct val="20000"/>
              </a:spcBef>
            </a:pPr>
            <a:r>
              <a:rPr lang="en-US" sz="2160" dirty="0"/>
              <a:t>Core to Ambari</a:t>
            </a:r>
          </a:p>
        </p:txBody>
      </p:sp>
      <p:sp>
        <p:nvSpPr>
          <p:cNvPr id="10" name="TextBox 9"/>
          <p:cNvSpPr txBox="1"/>
          <p:nvPr/>
        </p:nvSpPr>
        <p:spPr>
          <a:xfrm>
            <a:off x="10751126" y="2502134"/>
            <a:ext cx="2489477" cy="1510145"/>
          </a:xfrm>
          <a:prstGeom prst="rect">
            <a:avLst/>
          </a:prstGeom>
        </p:spPr>
        <p:txBody>
          <a:bodyPr vert="horz" wrap="square" lIns="109728" tIns="54864" rIns="109728" bIns="54864" rtlCol="0">
            <a:normAutofit/>
          </a:bodyPr>
          <a:lstStyle/>
          <a:p>
            <a:pPr algn="ctr" defTabSz="548640">
              <a:spcBef>
                <a:spcPct val="20000"/>
              </a:spcBef>
            </a:pPr>
            <a:r>
              <a:rPr lang="en-US" sz="2160" dirty="0">
                <a:solidFill>
                  <a:schemeClr val="bg1">
                    <a:lumMod val="25000"/>
                    <a:lumOff val="75000"/>
                  </a:schemeClr>
                </a:solidFill>
              </a:rPr>
              <a:t>Built by Hortonworks, Community, Partners</a:t>
            </a:r>
          </a:p>
        </p:txBody>
      </p:sp>
    </p:spTree>
    <p:extLst>
      <p:ext uri="{BB962C8B-B14F-4D97-AF65-F5344CB8AC3E}">
        <p14:creationId xmlns:p14="http://schemas.microsoft.com/office/powerpoint/2010/main" val="6408385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74710"/>
            <a:ext cx="13167360" cy="484748"/>
          </a:xfrm>
        </p:spPr>
        <p:txBody>
          <a:bodyPr/>
          <a:lstStyle/>
          <a:p>
            <a:r>
              <a:rPr lang="en-US" dirty="0" smtClean="0"/>
              <a:t>Files View</a:t>
            </a:r>
            <a:endParaRPr lang="en-US" dirty="0"/>
          </a:p>
        </p:txBody>
      </p:sp>
      <p:pic>
        <p:nvPicPr>
          <p:cNvPr id="4" name="Picture 3" descr="Screen Shot 2017-04-13 at 12.3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769" y="1297010"/>
            <a:ext cx="12483887" cy="5539317"/>
          </a:xfrm>
          <a:prstGeom prst="rect">
            <a:avLst/>
          </a:prstGeom>
        </p:spPr>
      </p:pic>
    </p:spTree>
    <p:extLst>
      <p:ext uri="{BB962C8B-B14F-4D97-AF65-F5344CB8AC3E}">
        <p14:creationId xmlns:p14="http://schemas.microsoft.com/office/powerpoint/2010/main" val="1599190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74710"/>
            <a:ext cx="13167360" cy="484748"/>
          </a:xfrm>
        </p:spPr>
        <p:txBody>
          <a:bodyPr/>
          <a:lstStyle/>
          <a:p>
            <a:r>
              <a:rPr lang="en-US" dirty="0" smtClean="0"/>
              <a:t>Hive 2.0 View</a:t>
            </a:r>
            <a:endParaRPr lang="en-US" dirty="0"/>
          </a:p>
        </p:txBody>
      </p:sp>
      <p:pic>
        <p:nvPicPr>
          <p:cNvPr id="3" name="Picture 2" descr="Hiv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410" y="1351053"/>
            <a:ext cx="12038034" cy="5269106"/>
          </a:xfrm>
          <a:prstGeom prst="rect">
            <a:avLst/>
          </a:prstGeom>
        </p:spPr>
      </p:pic>
    </p:spTree>
    <p:extLst>
      <p:ext uri="{BB962C8B-B14F-4D97-AF65-F5344CB8AC3E}">
        <p14:creationId xmlns:p14="http://schemas.microsoft.com/office/powerpoint/2010/main" val="9031845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74710"/>
            <a:ext cx="13167360" cy="484748"/>
          </a:xfrm>
        </p:spPr>
        <p:txBody>
          <a:bodyPr/>
          <a:lstStyle/>
          <a:p>
            <a:r>
              <a:rPr lang="en-US" dirty="0" smtClean="0"/>
              <a:t>Hive 2.0 : Visual Explain Feature </a:t>
            </a:r>
            <a:endParaRPr lang="en-US" dirty="0"/>
          </a:p>
        </p:txBody>
      </p:sp>
      <p:pic>
        <p:nvPicPr>
          <p:cNvPr id="5" name="Picture 4" descr="Screen Shot 2017-02-17 at 6.31.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367" y="3050366"/>
            <a:ext cx="12618994" cy="2951322"/>
          </a:xfrm>
          <a:prstGeom prst="rect">
            <a:avLst/>
          </a:prstGeom>
        </p:spPr>
      </p:pic>
    </p:spTree>
    <p:extLst>
      <p:ext uri="{BB962C8B-B14F-4D97-AF65-F5344CB8AC3E}">
        <p14:creationId xmlns:p14="http://schemas.microsoft.com/office/powerpoint/2010/main" val="1605290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494" y="674710"/>
            <a:ext cx="13167360" cy="484748"/>
          </a:xfrm>
        </p:spPr>
        <p:txBody>
          <a:bodyPr/>
          <a:lstStyle/>
          <a:p>
            <a:r>
              <a:rPr lang="en-US" dirty="0" smtClean="0"/>
              <a:t>Some More Views</a:t>
            </a:r>
            <a:endParaRPr lang="en-US" dirty="0"/>
          </a:p>
        </p:txBody>
      </p:sp>
      <p:grpSp>
        <p:nvGrpSpPr>
          <p:cNvPr id="7" name="Group 6"/>
          <p:cNvGrpSpPr/>
          <p:nvPr/>
        </p:nvGrpSpPr>
        <p:grpSpPr>
          <a:xfrm>
            <a:off x="7637146" y="1564180"/>
            <a:ext cx="5790156" cy="4491989"/>
            <a:chOff x="6362700" y="1511300"/>
            <a:chExt cx="3912650" cy="3035425"/>
          </a:xfrm>
        </p:grpSpPr>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62701" y="1511300"/>
              <a:ext cx="3882460" cy="161463"/>
            </a:xfrm>
            <a:prstGeom prst="rect">
              <a:avLst/>
            </a:prstGeom>
          </p:spPr>
        </p:pic>
        <p:pic>
          <p:nvPicPr>
            <p:cNvPr id="5" name="Picture 4"/>
            <p:cNvPicPr>
              <a:picLocks noChangeAspect="1"/>
            </p:cNvPicPr>
            <p:nvPr/>
          </p:nvPicPr>
          <p:blipFill>
            <a:blip r:embed="rId4"/>
            <a:stretch>
              <a:fillRect/>
            </a:stretch>
          </p:blipFill>
          <p:spPr>
            <a:xfrm>
              <a:off x="6362700" y="1651125"/>
              <a:ext cx="3912650" cy="2895600"/>
            </a:xfrm>
            <a:prstGeom prst="rect">
              <a:avLst/>
            </a:prstGeom>
          </p:spPr>
        </p:pic>
      </p:grpSp>
      <p:sp>
        <p:nvSpPr>
          <p:cNvPr id="8" name="TextBox 7"/>
          <p:cNvSpPr txBox="1"/>
          <p:nvPr/>
        </p:nvSpPr>
        <p:spPr>
          <a:xfrm>
            <a:off x="1032526" y="6324600"/>
            <a:ext cx="5872226" cy="1097280"/>
          </a:xfrm>
          <a:prstGeom prst="rect">
            <a:avLst/>
          </a:prstGeom>
        </p:spPr>
        <p:txBody>
          <a:bodyPr vert="horz" wrap="none" lIns="109728" tIns="109728" rIns="109728" bIns="109728" rtlCol="0">
            <a:noAutofit/>
          </a:bodyPr>
          <a:lstStyle/>
          <a:p>
            <a:pPr algn="ctr"/>
            <a:r>
              <a:rPr lang="en-US" sz="2400" b="1" dirty="0"/>
              <a:t>Capacity Scheduler</a:t>
            </a:r>
          </a:p>
          <a:p>
            <a:pPr algn="ctr"/>
            <a:r>
              <a:rPr lang="en-US" sz="2400" b="1" dirty="0"/>
              <a:t>“Queue Manager” View</a:t>
            </a:r>
          </a:p>
        </p:txBody>
      </p:sp>
      <p:sp>
        <p:nvSpPr>
          <p:cNvPr id="9" name="TextBox 8"/>
          <p:cNvSpPr txBox="1"/>
          <p:nvPr/>
        </p:nvSpPr>
        <p:spPr>
          <a:xfrm>
            <a:off x="7555075" y="6324600"/>
            <a:ext cx="5872226" cy="1097280"/>
          </a:xfrm>
          <a:prstGeom prst="rect">
            <a:avLst/>
          </a:prstGeom>
        </p:spPr>
        <p:txBody>
          <a:bodyPr vert="horz" wrap="none" lIns="109728" tIns="109728" rIns="109728" bIns="109728" rtlCol="0">
            <a:noAutofit/>
          </a:bodyPr>
          <a:lstStyle/>
          <a:p>
            <a:pPr algn="ctr"/>
            <a:r>
              <a:rPr lang="en-US" sz="2400" b="1" dirty="0" smtClean="0"/>
              <a:t>Tez</a:t>
            </a:r>
            <a:endParaRPr lang="en-US" sz="2400" b="1" dirty="0"/>
          </a:p>
          <a:p>
            <a:pPr algn="ctr"/>
            <a:r>
              <a:rPr lang="en-US" sz="2400" b="1" dirty="0"/>
              <a:t>“Jobs” View</a:t>
            </a:r>
          </a:p>
        </p:txBody>
      </p:sp>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32526" y="1813560"/>
            <a:ext cx="6243222" cy="3977640"/>
          </a:xfrm>
          <a:prstGeom prst="rect">
            <a:avLst/>
          </a:prstGeom>
          <a:ln>
            <a:solidFill>
              <a:srgbClr val="69BE28"/>
            </a:solidFill>
          </a:ln>
        </p:spPr>
      </p:pic>
      <p:sp>
        <p:nvSpPr>
          <p:cNvPr id="10" name="Rectangle 9"/>
          <p:cNvSpPr/>
          <p:nvPr/>
        </p:nvSpPr>
        <p:spPr>
          <a:xfrm>
            <a:off x="7441620" y="1440864"/>
            <a:ext cx="6262106" cy="344980"/>
          </a:xfrm>
          <a:prstGeom prst="rect">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
        <p:nvSpPr>
          <p:cNvPr id="11" name="Rectangle 10"/>
          <p:cNvSpPr/>
          <p:nvPr/>
        </p:nvSpPr>
        <p:spPr>
          <a:xfrm>
            <a:off x="7637147" y="1771100"/>
            <a:ext cx="6262106" cy="4285068"/>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tIns="109728" bIns="109728" rtlCol="0" anchor="t" anchorCtr="0"/>
          <a:lstStyle/>
          <a:p>
            <a:pPr algn="l"/>
            <a:endParaRPr lang="en-US" sz="2640" dirty="0">
              <a:solidFill>
                <a:schemeClr val="bg2"/>
              </a:solidFill>
            </a:endParaRPr>
          </a:p>
        </p:txBody>
      </p:sp>
    </p:spTree>
    <p:extLst>
      <p:ext uri="{BB962C8B-B14F-4D97-AF65-F5344CB8AC3E}">
        <p14:creationId xmlns:p14="http://schemas.microsoft.com/office/powerpoint/2010/main" val="16970605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View Components</a:t>
            </a:r>
            <a:endParaRPr lang="en-US" dirty="0"/>
          </a:p>
        </p:txBody>
      </p:sp>
      <p:sp>
        <p:nvSpPr>
          <p:cNvPr id="3" name="Content Placeholder 2"/>
          <p:cNvSpPr>
            <a:spLocks noGrp="1"/>
          </p:cNvSpPr>
          <p:nvPr>
            <p:ph sz="quarter" idx="10"/>
          </p:nvPr>
        </p:nvSpPr>
        <p:spPr>
          <a:xfrm>
            <a:off x="841494" y="1752600"/>
            <a:ext cx="13167360" cy="1006429"/>
          </a:xfrm>
        </p:spPr>
        <p:txBody>
          <a:bodyPr/>
          <a:lstStyle/>
          <a:p>
            <a:r>
              <a:rPr lang="en-US" dirty="0"/>
              <a:t>Serve client-side assets (such as HTML + JavaScript)</a:t>
            </a:r>
          </a:p>
          <a:p>
            <a:r>
              <a:rPr lang="en-US" dirty="0"/>
              <a:t>Expose server-side resources (such as REST endpoints</a:t>
            </a:r>
            <a:r>
              <a:rPr lang="en-US" dirty="0" smtClean="0"/>
              <a:t>)</a:t>
            </a:r>
            <a:endParaRPr lang="en-US" dirty="0"/>
          </a:p>
        </p:txBody>
      </p:sp>
      <p:sp>
        <p:nvSpPr>
          <p:cNvPr id="27" name="Rounded Rectangle 26"/>
          <p:cNvSpPr/>
          <p:nvPr/>
        </p:nvSpPr>
        <p:spPr>
          <a:xfrm>
            <a:off x="2308989" y="3251749"/>
            <a:ext cx="2953372" cy="2961425"/>
          </a:xfrm>
          <a:prstGeom prst="roundRect">
            <a:avLst>
              <a:gd name="adj" fmla="val 5699"/>
            </a:avLst>
          </a:prstGeom>
          <a:solidFill>
            <a:srgbClr val="EBF1DE"/>
          </a:solidFill>
          <a:ln w="9525" cap="flat" cmpd="sng" algn="ctr">
            <a:solidFill>
              <a:schemeClr val="accent1">
                <a:lumMod val="50000"/>
              </a:schemeClr>
            </a:solidFill>
            <a:prstDash val="solid"/>
          </a:ln>
          <a:effectLst/>
        </p:spPr>
        <p:txBody>
          <a:bodyPr rtlCol="0" anchor="ctr"/>
          <a:lstStyle/>
          <a:p>
            <a:pPr algn="ctr">
              <a:defRPr/>
            </a:pPr>
            <a:endParaRPr lang="en-US" sz="2160" b="1" kern="0" dirty="0">
              <a:solidFill>
                <a:sysClr val="window" lastClr="FFFFFF"/>
              </a:solidFill>
              <a:latin typeface="Calibri"/>
            </a:endParaRPr>
          </a:p>
        </p:txBody>
      </p:sp>
      <p:sp>
        <p:nvSpPr>
          <p:cNvPr id="28" name="Rounded Rectangle 27"/>
          <p:cNvSpPr/>
          <p:nvPr/>
        </p:nvSpPr>
        <p:spPr>
          <a:xfrm>
            <a:off x="2919749" y="4243982"/>
            <a:ext cx="1759528" cy="1537854"/>
          </a:xfrm>
          <a:prstGeom prst="roundRect">
            <a:avLst>
              <a:gd name="adj" fmla="val 11262"/>
            </a:avLst>
          </a:prstGeom>
          <a:solidFill>
            <a:srgbClr val="9BBB59">
              <a:lumMod val="75000"/>
            </a:srgbClr>
          </a:solidFill>
          <a:ln w="9525" cap="flat" cmpd="sng" algn="ctr">
            <a:solidFill>
              <a:schemeClr val="accent1">
                <a:lumMod val="50000"/>
              </a:schemeClr>
            </a:solidFill>
            <a:prstDash val="solid"/>
          </a:ln>
          <a:effectLst/>
        </p:spPr>
        <p:txBody>
          <a:bodyPr rtlCol="0" anchor="ctr"/>
          <a:lstStyle/>
          <a:p>
            <a:pPr algn="ctr">
              <a:defRPr/>
            </a:pPr>
            <a:r>
              <a:rPr lang="en-US" sz="2160" b="1" kern="0" dirty="0">
                <a:solidFill>
                  <a:sysClr val="window" lastClr="FFFFFF"/>
                </a:solidFill>
                <a:latin typeface="Calibri"/>
              </a:rPr>
              <a:t>VIEW</a:t>
            </a:r>
          </a:p>
          <a:p>
            <a:pPr algn="ctr">
              <a:defRPr/>
            </a:pPr>
            <a:r>
              <a:rPr lang="en-US" sz="2160" b="1" kern="0" dirty="0">
                <a:solidFill>
                  <a:sysClr val="window" lastClr="FFFFFF"/>
                </a:solidFill>
                <a:latin typeface="Calibri"/>
              </a:rPr>
              <a:t>Client-side assets</a:t>
            </a:r>
          </a:p>
          <a:p>
            <a:pPr algn="ctr">
              <a:defRPr/>
            </a:pPr>
            <a:r>
              <a:rPr lang="en-US" sz="2160" b="1" kern="0" dirty="0">
                <a:solidFill>
                  <a:sysClr val="window" lastClr="FFFFFF"/>
                </a:solidFill>
                <a:latin typeface="Calibri"/>
              </a:rPr>
              <a:t>(.js, html)</a:t>
            </a:r>
          </a:p>
        </p:txBody>
      </p:sp>
      <p:sp>
        <p:nvSpPr>
          <p:cNvPr id="29" name="TextBox 28"/>
          <p:cNvSpPr txBox="1"/>
          <p:nvPr/>
        </p:nvSpPr>
        <p:spPr>
          <a:xfrm>
            <a:off x="2308989" y="3317291"/>
            <a:ext cx="2953372" cy="498598"/>
          </a:xfrm>
          <a:prstGeom prst="rect">
            <a:avLst/>
          </a:prstGeom>
          <a:noFill/>
        </p:spPr>
        <p:txBody>
          <a:bodyPr wrap="square" rtlCol="0">
            <a:spAutoFit/>
          </a:bodyPr>
          <a:lstStyle/>
          <a:p>
            <a:pPr algn="ctr"/>
            <a:r>
              <a:rPr lang="en-US" sz="2640" b="1" dirty="0">
                <a:solidFill>
                  <a:schemeClr val="tx1">
                    <a:lumMod val="75000"/>
                    <a:lumOff val="25000"/>
                  </a:schemeClr>
                </a:solidFill>
                <a:latin typeface="Calibri"/>
                <a:cs typeface="Calibri"/>
              </a:rPr>
              <a:t>AMBARI WEB</a:t>
            </a:r>
          </a:p>
        </p:txBody>
      </p:sp>
      <p:sp>
        <p:nvSpPr>
          <p:cNvPr id="30" name="Rounded Rectangle 29"/>
          <p:cNvSpPr/>
          <p:nvPr/>
        </p:nvSpPr>
        <p:spPr>
          <a:xfrm>
            <a:off x="6361905" y="3251749"/>
            <a:ext cx="2953372" cy="2895883"/>
          </a:xfrm>
          <a:prstGeom prst="roundRect">
            <a:avLst>
              <a:gd name="adj" fmla="val 5699"/>
            </a:avLst>
          </a:prstGeom>
          <a:solidFill>
            <a:srgbClr val="EBF1DE"/>
          </a:solidFill>
          <a:ln w="9525" cap="flat" cmpd="sng" algn="ctr">
            <a:solidFill>
              <a:schemeClr val="accent1">
                <a:lumMod val="50000"/>
              </a:schemeClr>
            </a:solidFill>
            <a:prstDash val="solid"/>
          </a:ln>
          <a:effectLst/>
        </p:spPr>
        <p:txBody>
          <a:bodyPr rtlCol="0" anchor="ctr"/>
          <a:lstStyle/>
          <a:p>
            <a:pPr algn="ctr">
              <a:defRPr/>
            </a:pPr>
            <a:endParaRPr lang="en-US" sz="2160" b="1" kern="0" dirty="0">
              <a:solidFill>
                <a:sysClr val="window" lastClr="FFFFFF"/>
              </a:solidFill>
              <a:latin typeface="Calibri"/>
            </a:endParaRPr>
          </a:p>
        </p:txBody>
      </p:sp>
      <p:sp>
        <p:nvSpPr>
          <p:cNvPr id="31" name="Rounded Rectangle 30"/>
          <p:cNvSpPr/>
          <p:nvPr/>
        </p:nvSpPr>
        <p:spPr>
          <a:xfrm>
            <a:off x="6949449" y="4243982"/>
            <a:ext cx="1759528" cy="1537854"/>
          </a:xfrm>
          <a:prstGeom prst="roundRect">
            <a:avLst>
              <a:gd name="adj" fmla="val 11262"/>
            </a:avLst>
          </a:prstGeom>
          <a:solidFill>
            <a:srgbClr val="9BBB59">
              <a:lumMod val="75000"/>
            </a:srgbClr>
          </a:solidFill>
          <a:ln w="9525" cap="flat" cmpd="sng" algn="ctr">
            <a:solidFill>
              <a:schemeClr val="accent1">
                <a:lumMod val="50000"/>
              </a:schemeClr>
            </a:solidFill>
            <a:prstDash val="solid"/>
          </a:ln>
          <a:effectLst/>
        </p:spPr>
        <p:txBody>
          <a:bodyPr rtlCol="0" anchor="ctr"/>
          <a:lstStyle/>
          <a:p>
            <a:pPr algn="ctr">
              <a:defRPr/>
            </a:pPr>
            <a:r>
              <a:rPr lang="en-US" sz="2160" b="1" kern="0" dirty="0">
                <a:solidFill>
                  <a:sysClr val="window" lastClr="FFFFFF"/>
                </a:solidFill>
                <a:latin typeface="Calibri"/>
              </a:rPr>
              <a:t>VIEW</a:t>
            </a:r>
          </a:p>
          <a:p>
            <a:pPr algn="ctr">
              <a:defRPr/>
            </a:pPr>
            <a:r>
              <a:rPr lang="en-US" sz="2160" b="1" kern="0" dirty="0">
                <a:solidFill>
                  <a:sysClr val="window" lastClr="FFFFFF"/>
                </a:solidFill>
                <a:latin typeface="Calibri"/>
              </a:rPr>
              <a:t>Server-side resources</a:t>
            </a:r>
          </a:p>
          <a:p>
            <a:pPr algn="ctr">
              <a:defRPr/>
            </a:pPr>
            <a:r>
              <a:rPr lang="en-US" sz="2640" b="1" kern="0" dirty="0">
                <a:solidFill>
                  <a:sysClr val="window" lastClr="FFFFFF"/>
                </a:solidFill>
                <a:latin typeface="Calibri"/>
              </a:rPr>
              <a:t>(java)</a:t>
            </a:r>
            <a:endParaRPr lang="en-US" sz="2160" b="1" kern="0" dirty="0">
              <a:solidFill>
                <a:sysClr val="window" lastClr="FFFFFF"/>
              </a:solidFill>
              <a:latin typeface="Calibri"/>
            </a:endParaRPr>
          </a:p>
        </p:txBody>
      </p:sp>
      <p:sp>
        <p:nvSpPr>
          <p:cNvPr id="32" name="TextBox 31"/>
          <p:cNvSpPr txBox="1"/>
          <p:nvPr/>
        </p:nvSpPr>
        <p:spPr>
          <a:xfrm>
            <a:off x="6361905" y="3382833"/>
            <a:ext cx="2953372" cy="498598"/>
          </a:xfrm>
          <a:prstGeom prst="rect">
            <a:avLst/>
          </a:prstGeom>
          <a:noFill/>
        </p:spPr>
        <p:txBody>
          <a:bodyPr wrap="square" rtlCol="0">
            <a:spAutoFit/>
          </a:bodyPr>
          <a:lstStyle/>
          <a:p>
            <a:pPr algn="ctr"/>
            <a:r>
              <a:rPr lang="en-US" sz="2640" b="1" dirty="0">
                <a:solidFill>
                  <a:schemeClr val="tx1">
                    <a:lumMod val="75000"/>
                    <a:lumOff val="25000"/>
                  </a:schemeClr>
                </a:solidFill>
                <a:latin typeface="Calibri"/>
                <a:cs typeface="Calibri"/>
              </a:rPr>
              <a:t>AMBARI SERVER</a:t>
            </a:r>
          </a:p>
        </p:txBody>
      </p:sp>
      <p:cxnSp>
        <p:nvCxnSpPr>
          <p:cNvPr id="33" name="Straight Connector 32"/>
          <p:cNvCxnSpPr>
            <a:stCxn id="28" idx="3"/>
            <a:endCxn id="31" idx="1"/>
          </p:cNvCxnSpPr>
          <p:nvPr/>
        </p:nvCxnSpPr>
        <p:spPr>
          <a:xfrm>
            <a:off x="4679276" y="5012909"/>
            <a:ext cx="2270172" cy="0"/>
          </a:xfrm>
          <a:prstGeom prst="line">
            <a:avLst/>
          </a:prstGeom>
          <a:ln>
            <a:solidFill>
              <a:srgbClr val="4F6228"/>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262360" y="4675593"/>
            <a:ext cx="1099544" cy="313932"/>
          </a:xfrm>
          <a:prstGeom prst="rect">
            <a:avLst/>
          </a:prstGeom>
          <a:noFill/>
        </p:spPr>
        <p:txBody>
          <a:bodyPr wrap="square" rtlCol="0">
            <a:spAutoFit/>
          </a:bodyPr>
          <a:lstStyle/>
          <a:p>
            <a:pPr algn="ctr"/>
            <a:r>
              <a:rPr lang="en-US" sz="1440" dirty="0">
                <a:latin typeface="Courier"/>
                <a:cs typeface="Courier"/>
              </a:rPr>
              <a:t>{rest}</a:t>
            </a:r>
          </a:p>
        </p:txBody>
      </p:sp>
      <p:sp>
        <p:nvSpPr>
          <p:cNvPr id="35" name="Cloud 34"/>
          <p:cNvSpPr/>
          <p:nvPr/>
        </p:nvSpPr>
        <p:spPr>
          <a:xfrm>
            <a:off x="10094738" y="4233347"/>
            <a:ext cx="2146630" cy="1564874"/>
          </a:xfrm>
          <a:prstGeom prst="cloud">
            <a:avLst/>
          </a:prstGeom>
          <a:solidFill>
            <a:srgbClr val="EBF1DE"/>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40" dirty="0">
                <a:solidFill>
                  <a:srgbClr val="404040"/>
                </a:solidFill>
              </a:rPr>
              <a:t>Hadoop and other systems</a:t>
            </a:r>
          </a:p>
        </p:txBody>
      </p:sp>
      <p:cxnSp>
        <p:nvCxnSpPr>
          <p:cNvPr id="36" name="Straight Connector 35"/>
          <p:cNvCxnSpPr>
            <a:stCxn id="31" idx="3"/>
            <a:endCxn id="35" idx="2"/>
          </p:cNvCxnSpPr>
          <p:nvPr/>
        </p:nvCxnSpPr>
        <p:spPr>
          <a:xfrm>
            <a:off x="8708977" y="5012909"/>
            <a:ext cx="1392421" cy="2875"/>
          </a:xfrm>
          <a:prstGeom prst="line">
            <a:avLst/>
          </a:prstGeom>
          <a:ln>
            <a:solidFill>
              <a:srgbClr val="4F6228"/>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181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View Delivery</a:t>
            </a:r>
            <a:endParaRPr lang="en-US" dirty="0"/>
          </a:p>
        </p:txBody>
      </p:sp>
      <p:sp>
        <p:nvSpPr>
          <p:cNvPr id="3" name="Text Placeholder 2"/>
          <p:cNvSpPr>
            <a:spLocks noGrp="1"/>
          </p:cNvSpPr>
          <p:nvPr>
            <p:ph sz="quarter" idx="10"/>
          </p:nvPr>
        </p:nvSpPr>
        <p:spPr>
          <a:xfrm>
            <a:off x="841494" y="1266221"/>
            <a:ext cx="13167360" cy="3257301"/>
          </a:xfrm>
        </p:spPr>
        <p:txBody>
          <a:bodyPr/>
          <a:lstStyle/>
          <a:p>
            <a:pPr marL="548640" indent="-548640">
              <a:buFont typeface="+mj-lt"/>
              <a:buAutoNum type="arabicPeriod"/>
            </a:pPr>
            <a:r>
              <a:rPr lang="en-US" dirty="0" smtClean="0"/>
              <a:t>Develop the View (just like you would for a Web App)</a:t>
            </a:r>
          </a:p>
          <a:p>
            <a:pPr marL="548640" indent="-548640">
              <a:buFont typeface="+mj-lt"/>
              <a:buAutoNum type="arabicPeriod"/>
            </a:pPr>
            <a:r>
              <a:rPr lang="en-US" dirty="0" smtClean="0"/>
              <a:t>Package as a View (basically a JAR)</a:t>
            </a:r>
          </a:p>
          <a:p>
            <a:pPr marL="548640" indent="-548640">
              <a:buFont typeface="+mj-lt"/>
              <a:buAutoNum type="arabicPeriod"/>
            </a:pPr>
            <a:r>
              <a:rPr lang="en-US" dirty="0" smtClean="0"/>
              <a:t>Deploy the View into Ambari</a:t>
            </a:r>
          </a:p>
          <a:p>
            <a:pPr marL="548640" indent="-548640">
              <a:buFont typeface="+mj-lt"/>
              <a:buAutoNum type="arabicPeriod"/>
            </a:pPr>
            <a:r>
              <a:rPr lang="en-US" dirty="0" smtClean="0"/>
              <a:t>Ambari Admins create + configuration view instance(s) and give access to users + groups</a:t>
            </a:r>
          </a:p>
          <a:p>
            <a:pPr marL="548640" indent="-548640">
              <a:buFont typeface="+mj-lt"/>
              <a:buAutoNum type="arabicPeriod"/>
            </a:pPr>
            <a:r>
              <a:rPr lang="en-US" dirty="0" smtClean="0"/>
              <a:t>Can Deploy </a:t>
            </a:r>
            <a:r>
              <a:rPr lang="en-US" dirty="0"/>
              <a:t>multiple versions and create multiple instances of a </a:t>
            </a:r>
            <a:r>
              <a:rPr lang="en-US" dirty="0" smtClean="0"/>
              <a:t>view</a:t>
            </a:r>
            <a:endParaRPr lang="en-US" dirty="0"/>
          </a:p>
        </p:txBody>
      </p:sp>
      <p:sp>
        <p:nvSpPr>
          <p:cNvPr id="4" name="Rounded Rectangle 3"/>
          <p:cNvSpPr/>
          <p:nvPr/>
        </p:nvSpPr>
        <p:spPr>
          <a:xfrm>
            <a:off x="2938440" y="4872424"/>
            <a:ext cx="1759528" cy="1537854"/>
          </a:xfrm>
          <a:prstGeom prst="roundRect">
            <a:avLst>
              <a:gd name="adj" fmla="val 11262"/>
            </a:avLst>
          </a:prstGeom>
          <a:solidFill>
            <a:srgbClr val="9BBB59">
              <a:lumMod val="75000"/>
            </a:srgbClr>
          </a:solidFill>
          <a:ln w="9525" cap="flat" cmpd="sng" algn="ctr">
            <a:solidFill>
              <a:schemeClr val="accent1">
                <a:lumMod val="50000"/>
              </a:schemeClr>
            </a:solidFill>
            <a:prstDash val="solid"/>
          </a:ln>
          <a:effectLst/>
        </p:spPr>
        <p:txBody>
          <a:bodyPr rtlCol="0" anchor="ctr"/>
          <a:lstStyle/>
          <a:p>
            <a:pPr algn="ctr">
              <a:defRPr/>
            </a:pPr>
            <a:r>
              <a:rPr lang="en-US" sz="2160" b="1" kern="0" dirty="0">
                <a:solidFill>
                  <a:sysClr val="window" lastClr="FFFFFF"/>
                </a:solidFill>
                <a:latin typeface="Calibri"/>
              </a:rPr>
              <a:t>Develop</a:t>
            </a:r>
          </a:p>
        </p:txBody>
      </p:sp>
      <p:sp>
        <p:nvSpPr>
          <p:cNvPr id="5" name="Rounded Rectangle 4"/>
          <p:cNvSpPr/>
          <p:nvPr/>
        </p:nvSpPr>
        <p:spPr>
          <a:xfrm>
            <a:off x="7316259" y="4872424"/>
            <a:ext cx="1759528" cy="1537854"/>
          </a:xfrm>
          <a:prstGeom prst="roundRect">
            <a:avLst>
              <a:gd name="adj" fmla="val 11262"/>
            </a:avLst>
          </a:prstGeom>
          <a:solidFill>
            <a:srgbClr val="9BBB59">
              <a:lumMod val="75000"/>
            </a:srgbClr>
          </a:solidFill>
          <a:ln w="9525" cap="flat" cmpd="sng" algn="ctr">
            <a:solidFill>
              <a:schemeClr val="accent1">
                <a:lumMod val="50000"/>
              </a:schemeClr>
            </a:solidFill>
            <a:prstDash val="solid"/>
          </a:ln>
          <a:effectLst/>
        </p:spPr>
        <p:txBody>
          <a:bodyPr rtlCol="0" anchor="ctr"/>
          <a:lstStyle/>
          <a:p>
            <a:pPr algn="ctr">
              <a:defRPr/>
            </a:pPr>
            <a:r>
              <a:rPr lang="en-US" sz="2640" b="1" kern="0" dirty="0">
                <a:solidFill>
                  <a:sysClr val="window" lastClr="FFFFFF"/>
                </a:solidFill>
                <a:latin typeface="Calibri"/>
              </a:rPr>
              <a:t>D</a:t>
            </a:r>
            <a:r>
              <a:rPr lang="en-US" sz="2160" b="1" kern="0" dirty="0" err="1">
                <a:solidFill>
                  <a:sysClr val="window" lastClr="FFFFFF"/>
                </a:solidFill>
                <a:latin typeface="Calibri"/>
              </a:rPr>
              <a:t>eploy</a:t>
            </a:r>
            <a:endParaRPr lang="en-US" sz="2160" b="1" kern="0" dirty="0">
              <a:solidFill>
                <a:sysClr val="window" lastClr="FFFFFF"/>
              </a:solidFill>
              <a:latin typeface="Calibri"/>
            </a:endParaRPr>
          </a:p>
        </p:txBody>
      </p:sp>
      <p:sp>
        <p:nvSpPr>
          <p:cNvPr id="6" name="Rounded Rectangle 5"/>
          <p:cNvSpPr/>
          <p:nvPr/>
        </p:nvSpPr>
        <p:spPr>
          <a:xfrm>
            <a:off x="5130683" y="4872424"/>
            <a:ext cx="1759528" cy="1537854"/>
          </a:xfrm>
          <a:prstGeom prst="roundRect">
            <a:avLst>
              <a:gd name="adj" fmla="val 11262"/>
            </a:avLst>
          </a:prstGeom>
          <a:solidFill>
            <a:srgbClr val="9BBB59">
              <a:lumMod val="75000"/>
            </a:srgbClr>
          </a:solidFill>
          <a:ln w="9525" cap="flat" cmpd="sng" algn="ctr">
            <a:solidFill>
              <a:schemeClr val="accent1">
                <a:lumMod val="50000"/>
              </a:schemeClr>
            </a:solidFill>
            <a:prstDash val="solid"/>
          </a:ln>
          <a:effectLst/>
        </p:spPr>
        <p:txBody>
          <a:bodyPr rtlCol="0" anchor="ctr"/>
          <a:lstStyle/>
          <a:p>
            <a:pPr algn="ctr">
              <a:defRPr/>
            </a:pPr>
            <a:r>
              <a:rPr lang="en-US" sz="2640" b="1" kern="0" dirty="0">
                <a:solidFill>
                  <a:sysClr val="window" lastClr="FFFFFF"/>
                </a:solidFill>
                <a:latin typeface="Calibri"/>
              </a:rPr>
              <a:t>Package</a:t>
            </a:r>
            <a:endParaRPr lang="en-US" sz="2160" b="1" kern="0" dirty="0">
              <a:solidFill>
                <a:sysClr val="window" lastClr="FFFFFF"/>
              </a:solidFill>
              <a:latin typeface="Calibri"/>
            </a:endParaRPr>
          </a:p>
        </p:txBody>
      </p:sp>
      <p:cxnSp>
        <p:nvCxnSpPr>
          <p:cNvPr id="7" name="Straight Connector 6"/>
          <p:cNvCxnSpPr>
            <a:endCxn id="6" idx="1"/>
          </p:cNvCxnSpPr>
          <p:nvPr/>
        </p:nvCxnSpPr>
        <p:spPr>
          <a:xfrm>
            <a:off x="4697968" y="5641351"/>
            <a:ext cx="432715" cy="0"/>
          </a:xfrm>
          <a:prstGeom prst="line">
            <a:avLst/>
          </a:prstGeom>
          <a:noFill/>
          <a:ln w="25400" cap="flat" cmpd="sng" algn="ctr">
            <a:solidFill>
              <a:schemeClr val="accent3">
                <a:lumMod val="50000"/>
              </a:schemeClr>
            </a:solidFill>
            <a:prstDash val="solid"/>
            <a:headEnd type="none"/>
            <a:tailEnd type="triangle"/>
          </a:ln>
          <a:effectLst/>
        </p:spPr>
      </p:cxnSp>
      <p:cxnSp>
        <p:nvCxnSpPr>
          <p:cNvPr id="8" name="Straight Connector 7"/>
          <p:cNvCxnSpPr/>
          <p:nvPr/>
        </p:nvCxnSpPr>
        <p:spPr>
          <a:xfrm>
            <a:off x="6883543" y="5647147"/>
            <a:ext cx="432715" cy="0"/>
          </a:xfrm>
          <a:prstGeom prst="line">
            <a:avLst/>
          </a:prstGeom>
          <a:noFill/>
          <a:ln w="25400" cap="flat" cmpd="sng" algn="ctr">
            <a:solidFill>
              <a:schemeClr val="accent3">
                <a:lumMod val="50000"/>
              </a:schemeClr>
            </a:solidFill>
            <a:prstDash val="solid"/>
            <a:headEnd type="none"/>
            <a:tailEnd type="triangle"/>
          </a:ln>
          <a:effectLst/>
        </p:spPr>
      </p:cxnSp>
      <p:sp>
        <p:nvSpPr>
          <p:cNvPr id="9" name="Rounded Rectangle 8"/>
          <p:cNvSpPr/>
          <p:nvPr/>
        </p:nvSpPr>
        <p:spPr>
          <a:xfrm>
            <a:off x="9508502" y="4872424"/>
            <a:ext cx="1989104" cy="1537854"/>
          </a:xfrm>
          <a:prstGeom prst="roundRect">
            <a:avLst>
              <a:gd name="adj" fmla="val 11262"/>
            </a:avLst>
          </a:prstGeom>
          <a:solidFill>
            <a:srgbClr val="9BBB59">
              <a:lumMod val="75000"/>
            </a:srgbClr>
          </a:solidFill>
          <a:ln w="9525" cap="flat" cmpd="sng" algn="ctr">
            <a:solidFill>
              <a:schemeClr val="accent1">
                <a:lumMod val="50000"/>
              </a:schemeClr>
            </a:solidFill>
            <a:prstDash val="solid"/>
          </a:ln>
          <a:effectLst/>
        </p:spPr>
        <p:txBody>
          <a:bodyPr rtlCol="0" anchor="ctr"/>
          <a:lstStyle/>
          <a:p>
            <a:pPr algn="ctr">
              <a:defRPr/>
            </a:pPr>
            <a:r>
              <a:rPr lang="en-US" sz="2640" b="1" kern="0" dirty="0">
                <a:solidFill>
                  <a:sysClr val="window" lastClr="FFFFFF"/>
                </a:solidFill>
                <a:latin typeface="Calibri"/>
              </a:rPr>
              <a:t>Create Instance(s)</a:t>
            </a:r>
            <a:endParaRPr lang="en-US" sz="2160" b="1" kern="0" dirty="0">
              <a:solidFill>
                <a:sysClr val="window" lastClr="FFFFFF"/>
              </a:solidFill>
              <a:latin typeface="Calibri"/>
            </a:endParaRPr>
          </a:p>
        </p:txBody>
      </p:sp>
      <p:cxnSp>
        <p:nvCxnSpPr>
          <p:cNvPr id="10" name="Straight Connector 9"/>
          <p:cNvCxnSpPr/>
          <p:nvPr/>
        </p:nvCxnSpPr>
        <p:spPr>
          <a:xfrm>
            <a:off x="9075786" y="5620172"/>
            <a:ext cx="432715" cy="0"/>
          </a:xfrm>
          <a:prstGeom prst="line">
            <a:avLst/>
          </a:prstGeom>
          <a:noFill/>
          <a:ln w="25400" cap="flat" cmpd="sng" algn="ctr">
            <a:solidFill>
              <a:schemeClr val="accent3">
                <a:lumMod val="50000"/>
              </a:schemeClr>
            </a:solidFill>
            <a:prstDash val="solid"/>
            <a:headEnd type="none"/>
            <a:tailEnd type="triangle"/>
          </a:ln>
          <a:effectLst/>
        </p:spPr>
      </p:cxnSp>
    </p:spTree>
    <p:extLst>
      <p:ext uri="{BB962C8B-B14F-4D97-AF65-F5344CB8AC3E}">
        <p14:creationId xmlns:p14="http://schemas.microsoft.com/office/powerpoint/2010/main" val="9918996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Choice of Deployment Model</a:t>
            </a:r>
            <a:endParaRPr lang="en-US" dirty="0"/>
          </a:p>
        </p:txBody>
      </p:sp>
      <p:sp>
        <p:nvSpPr>
          <p:cNvPr id="26" name="Content Placeholder 25"/>
          <p:cNvSpPr>
            <a:spLocks noGrp="1"/>
          </p:cNvSpPr>
          <p:nvPr>
            <p:ph sz="quarter" idx="10"/>
          </p:nvPr>
        </p:nvSpPr>
        <p:spPr>
          <a:xfrm>
            <a:off x="841494" y="1752600"/>
            <a:ext cx="13167360" cy="1825115"/>
          </a:xfrm>
        </p:spPr>
        <p:txBody>
          <a:bodyPr/>
          <a:lstStyle/>
          <a:p>
            <a:r>
              <a:rPr lang="en-US" dirty="0"/>
              <a:t>For Hadoop Operators:</a:t>
            </a:r>
          </a:p>
          <a:p>
            <a:pPr lvl="1"/>
            <a:r>
              <a:rPr lang="en-US" dirty="0"/>
              <a:t>Deploy Views in an Ambari Server that is managing a Hadoop cluster</a:t>
            </a:r>
          </a:p>
          <a:p>
            <a:r>
              <a:rPr lang="en-US" dirty="0"/>
              <a:t>For Data Workers:</a:t>
            </a:r>
          </a:p>
          <a:p>
            <a:pPr lvl="1"/>
            <a:r>
              <a:rPr lang="en-US" dirty="0"/>
              <a:t>Run Views in a “standalone” Ambari </a:t>
            </a:r>
            <a:r>
              <a:rPr lang="en-US" dirty="0" smtClean="0"/>
              <a:t>Server</a:t>
            </a:r>
            <a:endParaRPr lang="en-US" dirty="0"/>
          </a:p>
        </p:txBody>
      </p:sp>
      <p:sp>
        <p:nvSpPr>
          <p:cNvPr id="4" name="Rectangle 3"/>
          <p:cNvSpPr/>
          <p:nvPr/>
        </p:nvSpPr>
        <p:spPr>
          <a:xfrm>
            <a:off x="3966793" y="3858396"/>
            <a:ext cx="5971309" cy="3283528"/>
          </a:xfrm>
          <a:prstGeom prst="rect">
            <a:avLst/>
          </a:prstGeom>
          <a:solidFill>
            <a:schemeClr val="accent3">
              <a:lumMod val="20000"/>
              <a:lumOff val="80000"/>
            </a:schemeClr>
          </a:solidFill>
          <a:ln>
            <a:solidFill>
              <a:schemeClr val="accent3">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grpSp>
        <p:nvGrpSpPr>
          <p:cNvPr id="5" name="Group 4"/>
          <p:cNvGrpSpPr/>
          <p:nvPr/>
        </p:nvGrpSpPr>
        <p:grpSpPr>
          <a:xfrm>
            <a:off x="4202085" y="4483461"/>
            <a:ext cx="1018153" cy="977730"/>
            <a:chOff x="1344722" y="3542334"/>
            <a:chExt cx="848461" cy="814775"/>
          </a:xfrm>
        </p:grpSpPr>
        <p:sp>
          <p:nvSpPr>
            <p:cNvPr id="6" name="Rounded Rectangle 5"/>
            <p:cNvSpPr>
              <a:spLocks noChangeAspect="1"/>
            </p:cNvSpPr>
            <p:nvPr/>
          </p:nvSpPr>
          <p:spPr>
            <a:xfrm>
              <a:off x="1344722" y="3542334"/>
              <a:ext cx="848461" cy="814775"/>
            </a:xfrm>
            <a:prstGeom prst="roundRect">
              <a:avLst>
                <a:gd name="adj" fmla="val 3262"/>
              </a:avLst>
            </a:prstGeom>
            <a:solidFill>
              <a:schemeClr val="bg1">
                <a:lumMod val="25000"/>
                <a:lumOff val="75000"/>
              </a:schemeClr>
            </a:solidFill>
            <a:ln w="28575"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1440" b="1" dirty="0">
                  <a:solidFill>
                    <a:schemeClr val="bg1">
                      <a:lumMod val="25000"/>
                    </a:schemeClr>
                  </a:solidFill>
                  <a:latin typeface="Arial"/>
                  <a:cs typeface="Arial"/>
                </a:rPr>
                <a:t>Ambari</a:t>
              </a:r>
            </a:p>
            <a:p>
              <a:pPr algn="ctr"/>
              <a:r>
                <a:rPr lang="en-US" sz="1440" b="1" dirty="0">
                  <a:solidFill>
                    <a:schemeClr val="bg1">
                      <a:lumMod val="25000"/>
                    </a:schemeClr>
                  </a:solidFill>
                  <a:latin typeface="Arial"/>
                  <a:cs typeface="Arial"/>
                </a:rPr>
                <a:t>Server</a:t>
              </a:r>
            </a:p>
          </p:txBody>
        </p:sp>
        <p:pic>
          <p:nvPicPr>
            <p:cNvPr id="7" name="Picture 6" descr="horton_ambari_icon.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5610" y="3573806"/>
              <a:ext cx="186884" cy="186884"/>
            </a:xfrm>
            <a:prstGeom prst="rect">
              <a:avLst/>
            </a:prstGeom>
          </p:spPr>
        </p:pic>
      </p:grpSp>
      <p:sp>
        <p:nvSpPr>
          <p:cNvPr id="8" name="Rounded Rectangle 7"/>
          <p:cNvSpPr>
            <a:spLocks noChangeAspect="1"/>
          </p:cNvSpPr>
          <p:nvPr/>
        </p:nvSpPr>
        <p:spPr>
          <a:xfrm>
            <a:off x="5749263" y="4483461"/>
            <a:ext cx="3912526" cy="977730"/>
          </a:xfrm>
          <a:prstGeom prst="roundRect">
            <a:avLst>
              <a:gd name="adj" fmla="val 5758"/>
            </a:avLst>
          </a:prstGeom>
          <a:solidFill>
            <a:schemeClr val="accent1"/>
          </a:solidFill>
          <a:ln w="28575" cmpd="sng">
            <a:solidFill>
              <a:srgbClr val="69BE2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70486" algn="ctr"/>
            <a:r>
              <a:rPr lang="en-US" sz="1920" b="1" dirty="0">
                <a:solidFill>
                  <a:srgbClr val="FFFFFF"/>
                </a:solidFill>
                <a:latin typeface="Calibri"/>
                <a:cs typeface="Calibri"/>
              </a:rPr>
              <a:t>HADOOP</a:t>
            </a:r>
          </a:p>
          <a:p>
            <a:pPr marL="70486" algn="ctr"/>
            <a:r>
              <a:rPr lang="en-US" sz="1440" dirty="0">
                <a:solidFill>
                  <a:srgbClr val="FFFFFF"/>
                </a:solidFill>
                <a:latin typeface="Calibri"/>
                <a:cs typeface="Calibri"/>
              </a:rPr>
              <a:t>Store &amp; Process</a:t>
            </a:r>
          </a:p>
        </p:txBody>
      </p:sp>
      <p:pic>
        <p:nvPicPr>
          <p:cNvPr id="9" name="Picture 8"/>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173276" y="4543034"/>
            <a:ext cx="430324" cy="322091"/>
          </a:xfrm>
          <a:prstGeom prst="rect">
            <a:avLst/>
          </a:prstGeom>
        </p:spPr>
      </p:pic>
      <p:grpSp>
        <p:nvGrpSpPr>
          <p:cNvPr id="10" name="Group 9"/>
          <p:cNvGrpSpPr/>
          <p:nvPr/>
        </p:nvGrpSpPr>
        <p:grpSpPr>
          <a:xfrm>
            <a:off x="8664199" y="5972534"/>
            <a:ext cx="1018153" cy="977730"/>
            <a:chOff x="1344722" y="3542334"/>
            <a:chExt cx="848461" cy="814775"/>
          </a:xfrm>
        </p:grpSpPr>
        <p:sp>
          <p:nvSpPr>
            <p:cNvPr id="11" name="Rounded Rectangle 10"/>
            <p:cNvSpPr>
              <a:spLocks noChangeAspect="1"/>
            </p:cNvSpPr>
            <p:nvPr/>
          </p:nvSpPr>
          <p:spPr>
            <a:xfrm>
              <a:off x="1344722" y="3542334"/>
              <a:ext cx="848461" cy="814775"/>
            </a:xfrm>
            <a:prstGeom prst="roundRect">
              <a:avLst>
                <a:gd name="adj" fmla="val 3262"/>
              </a:avLst>
            </a:prstGeom>
            <a:solidFill>
              <a:schemeClr val="bg1">
                <a:lumMod val="25000"/>
                <a:lumOff val="75000"/>
              </a:schemeClr>
            </a:solidFill>
            <a:ln w="28575" cmpd="sng">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rIns="0" rtlCol="0" anchor="ctr" anchorCtr="0"/>
            <a:lstStyle/>
            <a:p>
              <a:pPr algn="ctr"/>
              <a:r>
                <a:rPr lang="en-US" sz="1440" b="1" dirty="0">
                  <a:solidFill>
                    <a:schemeClr val="bg1">
                      <a:lumMod val="25000"/>
                    </a:schemeClr>
                  </a:solidFill>
                  <a:latin typeface="Arial"/>
                  <a:cs typeface="Arial"/>
                </a:rPr>
                <a:t>Ambari</a:t>
              </a:r>
            </a:p>
            <a:p>
              <a:pPr algn="ctr"/>
              <a:r>
                <a:rPr lang="en-US" sz="1440" b="1" dirty="0">
                  <a:solidFill>
                    <a:schemeClr val="bg1">
                      <a:lumMod val="25000"/>
                    </a:schemeClr>
                  </a:solidFill>
                  <a:latin typeface="Arial"/>
                  <a:cs typeface="Arial"/>
                </a:rPr>
                <a:t>Server</a:t>
              </a:r>
            </a:p>
          </p:txBody>
        </p:sp>
        <p:pic>
          <p:nvPicPr>
            <p:cNvPr id="12" name="Picture 11" descr="horton_ambari_icon.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5610" y="3573806"/>
              <a:ext cx="186884" cy="186884"/>
            </a:xfrm>
            <a:prstGeom prst="rect">
              <a:avLst/>
            </a:prstGeom>
          </p:spPr>
        </p:pic>
      </p:grpSp>
      <p:sp>
        <p:nvSpPr>
          <p:cNvPr id="13" name="Right Arrow 12"/>
          <p:cNvSpPr/>
          <p:nvPr/>
        </p:nvSpPr>
        <p:spPr>
          <a:xfrm>
            <a:off x="3620664" y="4671560"/>
            <a:ext cx="692257" cy="631546"/>
          </a:xfrm>
          <a:prstGeom prst="righ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4" name="TextBox 13"/>
          <p:cNvSpPr txBox="1"/>
          <p:nvPr/>
        </p:nvSpPr>
        <p:spPr>
          <a:xfrm>
            <a:off x="1761383" y="4070455"/>
            <a:ext cx="1859280" cy="1783295"/>
          </a:xfrm>
          <a:prstGeom prst="rect">
            <a:avLst/>
          </a:prstGeom>
        </p:spPr>
        <p:txBody>
          <a:bodyPr vert="horz" wrap="square" lIns="109728" tIns="54864" rIns="109728" bIns="54864" rtlCol="0">
            <a:noAutofit/>
          </a:bodyPr>
          <a:lstStyle/>
          <a:p>
            <a:pPr defTabSz="548640">
              <a:spcBef>
                <a:spcPct val="20000"/>
              </a:spcBef>
            </a:pPr>
            <a:r>
              <a:rPr lang="en-US" sz="2640" b="1" dirty="0">
                <a:solidFill>
                  <a:srgbClr val="1E1E1E"/>
                </a:solidFill>
              </a:rPr>
              <a:t>Operators </a:t>
            </a:r>
            <a:r>
              <a:rPr lang="en-US" sz="2640" dirty="0">
                <a:solidFill>
                  <a:srgbClr val="1E1E1E"/>
                </a:solidFill>
              </a:rPr>
              <a:t>manage the cluster, </a:t>
            </a:r>
            <a:r>
              <a:rPr lang="en-US" sz="2640" b="1" dirty="0">
                <a:solidFill>
                  <a:srgbClr val="1E1E1E"/>
                </a:solidFill>
              </a:rPr>
              <a:t>may have Views </a:t>
            </a:r>
            <a:r>
              <a:rPr lang="en-US" sz="2640" dirty="0">
                <a:solidFill>
                  <a:srgbClr val="1E1E1E"/>
                </a:solidFill>
              </a:rPr>
              <a:t>deployed</a:t>
            </a:r>
          </a:p>
        </p:txBody>
      </p:sp>
      <p:sp>
        <p:nvSpPr>
          <p:cNvPr id="15" name="Right Arrow 14"/>
          <p:cNvSpPr/>
          <p:nvPr/>
        </p:nvSpPr>
        <p:spPr>
          <a:xfrm flipH="1">
            <a:off x="9603599" y="4671560"/>
            <a:ext cx="809106" cy="631546"/>
          </a:xfrm>
          <a:prstGeom prst="righ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16" name="TextBox 15"/>
          <p:cNvSpPr txBox="1"/>
          <p:nvPr/>
        </p:nvSpPr>
        <p:spPr>
          <a:xfrm>
            <a:off x="10412705" y="4329628"/>
            <a:ext cx="1903121" cy="2992398"/>
          </a:xfrm>
          <a:prstGeom prst="rect">
            <a:avLst/>
          </a:prstGeom>
        </p:spPr>
        <p:txBody>
          <a:bodyPr vert="horz" wrap="square" lIns="109728" tIns="54864" rIns="109728" bIns="54864" rtlCol="0">
            <a:normAutofit/>
          </a:bodyPr>
          <a:lstStyle/>
          <a:p>
            <a:pPr>
              <a:spcBef>
                <a:spcPct val="20000"/>
              </a:spcBef>
            </a:pPr>
            <a:r>
              <a:rPr lang="en-US" sz="2160" b="1" dirty="0">
                <a:solidFill>
                  <a:srgbClr val="1E1E1E"/>
                </a:solidFill>
              </a:rPr>
              <a:t>Data Workers </a:t>
            </a:r>
            <a:r>
              <a:rPr lang="en-US" sz="2160" dirty="0">
                <a:solidFill>
                  <a:srgbClr val="1E1E1E"/>
                </a:solidFill>
              </a:rPr>
              <a:t>use the cluster and use </a:t>
            </a:r>
            <a:r>
              <a:rPr lang="en-US" sz="2640" dirty="0">
                <a:solidFill>
                  <a:srgbClr val="1E1E1E"/>
                </a:solidFill>
              </a:rPr>
              <a:t>a “standalone” Ambari </a:t>
            </a:r>
            <a:r>
              <a:rPr lang="en-US" sz="2160" dirty="0">
                <a:solidFill>
                  <a:srgbClr val="1E1E1E"/>
                </a:solidFill>
              </a:rPr>
              <a:t>Server </a:t>
            </a:r>
            <a:r>
              <a:rPr lang="en-US" sz="2160" b="1" dirty="0">
                <a:solidFill>
                  <a:srgbClr val="1E1E1E"/>
                </a:solidFill>
              </a:rPr>
              <a:t>for Views</a:t>
            </a:r>
          </a:p>
        </p:txBody>
      </p:sp>
      <p:sp>
        <p:nvSpPr>
          <p:cNvPr id="17" name="Right Arrow 16"/>
          <p:cNvSpPr/>
          <p:nvPr/>
        </p:nvSpPr>
        <p:spPr>
          <a:xfrm flipH="1">
            <a:off x="9603599" y="6179144"/>
            <a:ext cx="809106" cy="631546"/>
          </a:xfrm>
          <a:prstGeom prst="rightArrow">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40" dirty="0"/>
              <a:t> </a:t>
            </a:r>
          </a:p>
        </p:txBody>
      </p:sp>
      <p:cxnSp>
        <p:nvCxnSpPr>
          <p:cNvPr id="18" name="Straight Connector 17"/>
          <p:cNvCxnSpPr>
            <a:stCxn id="6" idx="3"/>
            <a:endCxn id="8" idx="1"/>
          </p:cNvCxnSpPr>
          <p:nvPr/>
        </p:nvCxnSpPr>
        <p:spPr>
          <a:xfrm>
            <a:off x="5220238" y="4972326"/>
            <a:ext cx="52902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220238" y="5121978"/>
            <a:ext cx="52902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0238" y="4809240"/>
            <a:ext cx="52902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a:off x="8794223" y="5725703"/>
            <a:ext cx="52902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9096751" y="5725703"/>
            <a:ext cx="529026"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8944351" y="5725702"/>
            <a:ext cx="529026"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a:off x="4754985" y="5251524"/>
            <a:ext cx="288330" cy="38347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
        <p:nvSpPr>
          <p:cNvPr id="25" name="Can 24"/>
          <p:cNvSpPr/>
          <p:nvPr/>
        </p:nvSpPr>
        <p:spPr>
          <a:xfrm>
            <a:off x="9315269" y="6810690"/>
            <a:ext cx="288330" cy="38347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640"/>
          </a:p>
        </p:txBody>
      </p:sp>
    </p:spTree>
    <p:extLst>
      <p:ext uri="{BB962C8B-B14F-4D97-AF65-F5344CB8AC3E}">
        <p14:creationId xmlns:p14="http://schemas.microsoft.com/office/powerpoint/2010/main" val="1864598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Learn More About Apache Ambari</a:t>
            </a:r>
            <a:endParaRPr lang="en-US"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1431107839"/>
              </p:ext>
            </p:extLst>
          </p:nvPr>
        </p:nvGraphicFramePr>
        <p:xfrm>
          <a:off x="841375" y="1752600"/>
          <a:ext cx="13166726" cy="5398825"/>
        </p:xfrm>
        <a:graphic>
          <a:graphicData uri="http://schemas.openxmlformats.org/drawingml/2006/table">
            <a:tbl>
              <a:tblPr firstRow="1" bandRow="1">
                <a:tableStyleId>{5C22544A-7EE6-4342-B048-85BDC9FD1C3A}</a:tableStyleId>
              </a:tblPr>
              <a:tblGrid>
                <a:gridCol w="3894398"/>
                <a:gridCol w="9272328"/>
              </a:tblGrid>
              <a:tr h="713975">
                <a:tc>
                  <a:txBody>
                    <a:bodyPr/>
                    <a:lstStyle/>
                    <a:p>
                      <a:r>
                        <a:rPr lang="en-US" sz="2000" dirty="0" smtClean="0">
                          <a:solidFill>
                            <a:schemeClr val="tx1"/>
                          </a:solidFill>
                        </a:rPr>
                        <a:t>Resource</a:t>
                      </a:r>
                      <a:endParaRPr lang="en-US" sz="2000" dirty="0">
                        <a:solidFill>
                          <a:schemeClr val="tx1"/>
                        </a:solidFill>
                      </a:endParaRPr>
                    </a:p>
                  </a:txBody>
                  <a:tcPr marL="121888" marR="121888" anchor="ctr"/>
                </a:tc>
                <a:tc>
                  <a:txBody>
                    <a:bodyPr/>
                    <a:lstStyle/>
                    <a:p>
                      <a:r>
                        <a:rPr lang="en-US" sz="2000" dirty="0" smtClean="0">
                          <a:solidFill>
                            <a:schemeClr val="tx1"/>
                          </a:solidFill>
                        </a:rPr>
                        <a:t>Location</a:t>
                      </a:r>
                      <a:endParaRPr lang="en-US" sz="2000" dirty="0">
                        <a:solidFill>
                          <a:schemeClr val="tx1"/>
                        </a:solidFill>
                      </a:endParaRPr>
                    </a:p>
                  </a:txBody>
                  <a:tcPr marL="121888" marR="121888" anchor="ctr"/>
                </a:tc>
              </a:tr>
              <a:tr h="713975">
                <a:tc>
                  <a:txBody>
                    <a:bodyPr/>
                    <a:lstStyle/>
                    <a:p>
                      <a:r>
                        <a:rPr lang="en-US" sz="2000" dirty="0" smtClean="0">
                          <a:solidFill>
                            <a:schemeClr val="tx1"/>
                          </a:solidFill>
                        </a:rPr>
                        <a:t>Apache Ambari Project Page</a:t>
                      </a:r>
                      <a:endParaRPr lang="en-US" sz="2000" dirty="0">
                        <a:solidFill>
                          <a:schemeClr val="tx1"/>
                        </a:solidFill>
                      </a:endParaRPr>
                    </a:p>
                  </a:txBody>
                  <a:tcPr marL="121888" marR="121888"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smtClean="0">
                          <a:solidFill>
                            <a:schemeClr val="tx1"/>
                          </a:solidFill>
                          <a:hlinkClick r:id="rId3"/>
                        </a:rPr>
                        <a:t>http://ambari.apache.org</a:t>
                      </a:r>
                      <a:endParaRPr lang="en-US" sz="2000" dirty="0" smtClean="0">
                        <a:solidFill>
                          <a:schemeClr val="tx1"/>
                        </a:solidFill>
                      </a:endParaRPr>
                    </a:p>
                  </a:txBody>
                  <a:tcPr marL="121888" marR="121888" anchor="ctr"/>
                </a:tc>
              </a:tr>
              <a:tr h="713975">
                <a:tc>
                  <a:txBody>
                    <a:bodyPr/>
                    <a:lstStyle/>
                    <a:p>
                      <a:r>
                        <a:rPr lang="en-US" sz="2000" dirty="0" smtClean="0">
                          <a:solidFill>
                            <a:schemeClr val="tx1"/>
                          </a:solidFill>
                        </a:rPr>
                        <a:t>Ambari Project Wiki</a:t>
                      </a:r>
                      <a:endParaRPr lang="en-US" sz="2000" dirty="0">
                        <a:solidFill>
                          <a:schemeClr val="tx1"/>
                        </a:solidFill>
                      </a:endParaRPr>
                    </a:p>
                  </a:txBody>
                  <a:tcPr marL="121888" marR="121888" anchor="ctr"/>
                </a:tc>
                <a:tc>
                  <a:txBody>
                    <a:bodyPr/>
                    <a:lstStyle/>
                    <a:p>
                      <a:r>
                        <a:rPr lang="en-US" sz="2000" dirty="0" smtClean="0">
                          <a:solidFill>
                            <a:schemeClr val="tx1"/>
                          </a:solidFill>
                          <a:hlinkClick r:id="rId4"/>
                        </a:rPr>
                        <a:t>https://cwiki.apache.org/confluence/display/AMBARI</a:t>
                      </a:r>
                      <a:endParaRPr lang="en-US" sz="2000" dirty="0" smtClean="0">
                        <a:solidFill>
                          <a:schemeClr val="tx1"/>
                        </a:solidFill>
                      </a:endParaRPr>
                    </a:p>
                  </a:txBody>
                  <a:tcPr marL="121888" marR="121888" anchor="ctr"/>
                </a:tc>
              </a:tr>
              <a:tr h="713975">
                <a:tc>
                  <a:txBody>
                    <a:bodyPr/>
                    <a:lstStyle/>
                    <a:p>
                      <a:r>
                        <a:rPr lang="en-US" sz="2000" dirty="0" smtClean="0">
                          <a:solidFill>
                            <a:schemeClr val="tx1"/>
                          </a:solidFill>
                        </a:rPr>
                        <a:t>Ambari Project JIRA</a:t>
                      </a:r>
                      <a:endParaRPr lang="en-US" sz="2000" dirty="0">
                        <a:solidFill>
                          <a:schemeClr val="tx1"/>
                        </a:solidFill>
                      </a:endParaRPr>
                    </a:p>
                  </a:txBody>
                  <a:tcPr marL="121888" marR="121888" anchor="ctr"/>
                </a:tc>
                <a:tc>
                  <a:txBody>
                    <a:bodyPr/>
                    <a:lstStyle/>
                    <a:p>
                      <a:r>
                        <a:rPr lang="en-US" sz="2000" dirty="0" smtClean="0">
                          <a:solidFill>
                            <a:schemeClr val="tx1"/>
                          </a:solidFill>
                          <a:hlinkClick r:id="rId5"/>
                        </a:rPr>
                        <a:t>https://issues.apache.org/jira/browse/AMBARI</a:t>
                      </a:r>
                      <a:endParaRPr lang="en-US" sz="2000" dirty="0" smtClean="0">
                        <a:solidFill>
                          <a:schemeClr val="tx1"/>
                        </a:solidFill>
                      </a:endParaRPr>
                    </a:p>
                  </a:txBody>
                  <a:tcPr marL="121888" marR="121888" anchor="ctr"/>
                </a:tc>
              </a:tr>
              <a:tr h="1114975">
                <a:tc>
                  <a:txBody>
                    <a:bodyPr/>
                    <a:lstStyle/>
                    <a:p>
                      <a:r>
                        <a:rPr lang="en-US" sz="2000" dirty="0" smtClean="0">
                          <a:solidFill>
                            <a:schemeClr val="tx1"/>
                          </a:solidFill>
                        </a:rPr>
                        <a:t>Stacks</a:t>
                      </a:r>
                      <a:endParaRPr lang="en-US" sz="2000" dirty="0">
                        <a:solidFill>
                          <a:schemeClr val="tx1"/>
                        </a:solidFill>
                      </a:endParaRPr>
                    </a:p>
                  </a:txBody>
                  <a:tcPr marL="121888" marR="121888" anchor="ctr"/>
                </a:tc>
                <a:tc>
                  <a:txBody>
                    <a:bodyPr/>
                    <a:lstStyle/>
                    <a:p>
                      <a:r>
                        <a:rPr lang="en-US" sz="2000" dirty="0" smtClean="0">
                          <a:solidFill>
                            <a:schemeClr val="tx1"/>
                          </a:solidFill>
                          <a:hlinkClick r:id="rId6"/>
                        </a:rPr>
                        <a:t>https://cwiki.apache.org/confluence/pages/viewpage.action?pageId=38571133</a:t>
                      </a:r>
                      <a:r>
                        <a:rPr lang="en-US" sz="2000" dirty="0" smtClean="0">
                          <a:solidFill>
                            <a:schemeClr val="tx1"/>
                          </a:solidFill>
                        </a:rPr>
                        <a:t> </a:t>
                      </a:r>
                      <a:endParaRPr lang="en-US" sz="2000" dirty="0">
                        <a:solidFill>
                          <a:schemeClr val="tx1"/>
                        </a:solidFill>
                      </a:endParaRPr>
                    </a:p>
                  </a:txBody>
                  <a:tcPr marL="121888" marR="121888" anchor="ctr"/>
                </a:tc>
              </a:tr>
              <a:tr h="713975">
                <a:tc>
                  <a:txBody>
                    <a:bodyPr/>
                    <a:lstStyle/>
                    <a:p>
                      <a:r>
                        <a:rPr lang="en-US" sz="2000" dirty="0" smtClean="0">
                          <a:solidFill>
                            <a:schemeClr val="tx1"/>
                          </a:solidFill>
                        </a:rPr>
                        <a:t>Blueprints</a:t>
                      </a:r>
                      <a:endParaRPr lang="en-US" sz="2000" dirty="0">
                        <a:solidFill>
                          <a:schemeClr val="tx1"/>
                        </a:solidFill>
                      </a:endParaRPr>
                    </a:p>
                  </a:txBody>
                  <a:tcPr marL="121888" marR="121888" anchor="ctr"/>
                </a:tc>
                <a:tc>
                  <a:txBody>
                    <a:bodyPr/>
                    <a:lstStyle/>
                    <a:p>
                      <a:r>
                        <a:rPr lang="en-US" sz="2000" dirty="0" smtClean="0">
                          <a:solidFill>
                            <a:schemeClr val="tx1"/>
                          </a:solidFill>
                          <a:hlinkClick r:id="rId7"/>
                        </a:rPr>
                        <a:t>https://cwiki.apache.org/confluence/display/AMBARI/Blueprints</a:t>
                      </a:r>
                      <a:r>
                        <a:rPr lang="en-US" sz="2000" dirty="0" smtClean="0">
                          <a:solidFill>
                            <a:schemeClr val="tx1"/>
                          </a:solidFill>
                        </a:rPr>
                        <a:t> </a:t>
                      </a:r>
                      <a:endParaRPr lang="en-US" sz="2000" dirty="0">
                        <a:solidFill>
                          <a:schemeClr val="tx1"/>
                        </a:solidFill>
                      </a:endParaRPr>
                    </a:p>
                  </a:txBody>
                  <a:tcPr marL="121888" marR="121888" anchor="ctr"/>
                </a:tc>
              </a:tr>
              <a:tr h="713975">
                <a:tc>
                  <a:txBody>
                    <a:bodyPr/>
                    <a:lstStyle/>
                    <a:p>
                      <a:r>
                        <a:rPr lang="en-US" sz="2000" dirty="0" smtClean="0">
                          <a:solidFill>
                            <a:schemeClr val="tx1"/>
                          </a:solidFill>
                        </a:rPr>
                        <a:t>Views</a:t>
                      </a:r>
                      <a:endParaRPr lang="en-US" sz="2000" dirty="0">
                        <a:solidFill>
                          <a:schemeClr val="tx1"/>
                        </a:solidFill>
                      </a:endParaRPr>
                    </a:p>
                  </a:txBody>
                  <a:tcPr marL="121888" marR="121888" anchor="ctr"/>
                </a:tc>
                <a:tc>
                  <a:txBody>
                    <a:bodyPr/>
                    <a:lstStyle/>
                    <a:p>
                      <a:r>
                        <a:rPr lang="en-US" sz="2000" dirty="0" smtClean="0">
                          <a:solidFill>
                            <a:schemeClr val="tx1"/>
                          </a:solidFill>
                          <a:hlinkClick r:id="rId8"/>
                        </a:rPr>
                        <a:t>https://cwiki.apache.org/confluence/display/AMBARI/Views</a:t>
                      </a:r>
                      <a:r>
                        <a:rPr lang="en-US" sz="2000" dirty="0" smtClean="0">
                          <a:solidFill>
                            <a:schemeClr val="tx1"/>
                          </a:solidFill>
                        </a:rPr>
                        <a:t> </a:t>
                      </a:r>
                      <a:endParaRPr lang="en-US" sz="2000" dirty="0">
                        <a:solidFill>
                          <a:schemeClr val="tx1"/>
                        </a:solidFill>
                      </a:endParaRPr>
                    </a:p>
                  </a:txBody>
                  <a:tcPr marL="121888" marR="121888" anchor="ctr"/>
                </a:tc>
              </a:tr>
            </a:tbl>
          </a:graphicData>
        </a:graphic>
      </p:graphicFrame>
    </p:spTree>
    <p:extLst>
      <p:ext uri="{BB962C8B-B14F-4D97-AF65-F5344CB8AC3E}">
        <p14:creationId xmlns:p14="http://schemas.microsoft.com/office/powerpoint/2010/main" val="18006290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Hadoop Installation</a:t>
            </a:r>
            <a:endParaRPr lang="en-US" dirty="0">
              <a:solidFill>
                <a:schemeClr val="tx2"/>
              </a:solidFill>
            </a:endParaRPr>
          </a:p>
        </p:txBody>
      </p:sp>
    </p:spTree>
    <p:extLst>
      <p:ext uri="{BB962C8B-B14F-4D97-AF65-F5344CB8AC3E}">
        <p14:creationId xmlns:p14="http://schemas.microsoft.com/office/powerpoint/2010/main" val="7866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841493" y="2712422"/>
            <a:ext cx="13194792" cy="1077218"/>
          </a:xfrm>
        </p:spPr>
        <p:txBody>
          <a:bodyPr/>
          <a:lstStyle/>
          <a:p>
            <a:r>
              <a:rPr lang="en-US" dirty="0" smtClean="0"/>
              <a:t>Thank You</a:t>
            </a:r>
            <a:endParaRPr lang="en-US" dirty="0"/>
          </a:p>
        </p:txBody>
      </p:sp>
    </p:spTree>
    <p:extLst>
      <p:ext uri="{BB962C8B-B14F-4D97-AF65-F5344CB8AC3E}">
        <p14:creationId xmlns:p14="http://schemas.microsoft.com/office/powerpoint/2010/main" val="984484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494" y="450376"/>
            <a:ext cx="12123879" cy="7080723"/>
          </a:xfrm>
          <a:prstGeom prst="rect">
            <a:avLst/>
          </a:prstGeom>
        </p:spPr>
      </p:pic>
    </p:spTree>
    <p:extLst>
      <p:ext uri="{BB962C8B-B14F-4D97-AF65-F5344CB8AC3E}">
        <p14:creationId xmlns:p14="http://schemas.microsoft.com/office/powerpoint/2010/main" val="15609624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0175" y="681635"/>
            <a:ext cx="13658679" cy="470898"/>
          </a:xfrm>
        </p:spPr>
        <p:txBody>
          <a:bodyPr/>
          <a:lstStyle/>
          <a:p>
            <a:pPr algn="ctr"/>
            <a:r>
              <a:rPr lang="en-US" dirty="0" smtClean="0"/>
              <a:t>Name your cluster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75" y="1152533"/>
            <a:ext cx="14122628" cy="6108076"/>
          </a:xfrm>
          <a:prstGeom prst="rect">
            <a:avLst/>
          </a:prstGeom>
        </p:spPr>
      </p:pic>
    </p:spTree>
    <p:extLst>
      <p:ext uri="{BB962C8B-B14F-4D97-AF65-F5344CB8AC3E}">
        <p14:creationId xmlns:p14="http://schemas.microsoft.com/office/powerpoint/2010/main" val="13793963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Select your HDP version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764" y="1255594"/>
            <a:ext cx="12351224" cy="6059606"/>
          </a:xfrm>
          <a:prstGeom prst="rect">
            <a:avLst/>
          </a:prstGeom>
        </p:spPr>
      </p:pic>
    </p:spTree>
    <p:extLst>
      <p:ext uri="{BB962C8B-B14F-4D97-AF65-F5344CB8AC3E}">
        <p14:creationId xmlns:p14="http://schemas.microsoft.com/office/powerpoint/2010/main" val="14276783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theme/theme1.xml><?xml version="1.0" encoding="utf-8"?>
<a:theme xmlns:a="http://schemas.openxmlformats.org/drawingml/2006/main" name="Hortonworks Presentation Template">
  <a:themeElements>
    <a:clrScheme name="Custom 13">
      <a:dk1>
        <a:sysClr val="windowText" lastClr="000000"/>
      </a:dk1>
      <a:lt1>
        <a:srgbClr val="1E1E1E"/>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3B8640"/>
      </a:hlink>
      <a:folHlink>
        <a:srgbClr val="3B864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solidFill>
            <a:schemeClr val="accent1"/>
          </a:solidFill>
        </a:ln>
        <a:effectLst/>
      </a:spPr>
      <a:bodyPr lIns="182880" tIns="182880" rIns="182880" bIns="182880" rtlCol="0" anchor="ctr" anchorCtr="0">
        <a:noAutofit/>
      </a:bodyPr>
      <a:lstStyle>
        <a:defPPr algn="ctr">
          <a:lnSpc>
            <a:spcPct val="85000"/>
          </a:lnSpc>
          <a:spcBef>
            <a:spcPts val="600"/>
          </a:spcBef>
          <a:defRPr sz="2800" dirty="0" err="1" smtClean="0">
            <a:solidFill>
              <a:schemeClr val="tx2"/>
            </a:solidFill>
          </a:defRPr>
        </a:defPPr>
      </a:lstStyle>
      <a:style>
        <a:lnRef idx="1">
          <a:schemeClr val="accent1"/>
        </a:lnRef>
        <a:fillRef idx="3">
          <a:schemeClr val="accent1"/>
        </a:fillRef>
        <a:effectRef idx="2">
          <a:schemeClr val="accent1"/>
        </a:effectRef>
        <a:fontRef idx="minor">
          <a:schemeClr val="lt1"/>
        </a:fontRef>
      </a:style>
    </a:spDef>
    <a:lnDef>
      <a:spPr>
        <a:ln w="28575">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bodyPr vert="horz" wrap="square" lIns="0" tIns="0" rIns="0" bIns="0" rtlCol="0" anchor="ctr" anchorCtr="0">
        <a:spAutoFit/>
      </a:bodyPr>
      <a:lstStyle>
        <a:defPPr algn="ctr">
          <a:lnSpc>
            <a:spcPct val="85000"/>
          </a:lnSpc>
          <a:spcBef>
            <a:spcPts val="600"/>
          </a:spcBef>
          <a:defRPr sz="2800" dirty="0" err="1" smtClean="0"/>
        </a:defPPr>
      </a:lstStyle>
    </a:txDef>
  </a:objectDefaults>
  <a:extraClrSchemeLst/>
  <a:extLst>
    <a:ext uri="{05A4C25C-085E-4340-85A3-A5531E510DB2}">
      <thm15:themeFamily xmlns:thm15="http://schemas.microsoft.com/office/thememl/2012/main" name="Hortonworks_Template 16X9.pptx" id="{BA511AAC-F244-4003-8140-B98C4C919BCE}" vid="{F3B0942D-24C1-45D3-BAE2-29B991ED087C}"/>
    </a:ext>
  </a:extLst>
</a:theme>
</file>

<file path=ppt/theme/theme2.xml><?xml version="1.0" encoding="utf-8"?>
<a:theme xmlns:a="http://schemas.openxmlformats.org/drawingml/2006/main" name="Office Theme">
  <a:themeElements>
    <a:clrScheme name="Hortonworks">
      <a:dk1>
        <a:sysClr val="windowText" lastClr="000000"/>
      </a:dk1>
      <a:lt1>
        <a:srgbClr val="1E1E1E"/>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FFFFFF"/>
      </a:hlink>
      <a:folHlink>
        <a:srgbClr val="FFFFF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ortonworks">
      <a:dk1>
        <a:sysClr val="windowText" lastClr="000000"/>
      </a:dk1>
      <a:lt1>
        <a:srgbClr val="1E1E1E"/>
      </a:lt1>
      <a:dk2>
        <a:srgbClr val="FFFFFF"/>
      </a:dk2>
      <a:lt2>
        <a:srgbClr val="FFC61E"/>
      </a:lt2>
      <a:accent1>
        <a:srgbClr val="3FAE2A"/>
      </a:accent1>
      <a:accent2>
        <a:srgbClr val="3DB5E6"/>
      </a:accent2>
      <a:accent3>
        <a:srgbClr val="44697D"/>
      </a:accent3>
      <a:accent4>
        <a:srgbClr val="DAD9D6"/>
      </a:accent4>
      <a:accent5>
        <a:srgbClr val="3B8640"/>
      </a:accent5>
      <a:accent6>
        <a:srgbClr val="FF700A"/>
      </a:accent6>
      <a:hlink>
        <a:srgbClr val="FFFFFF"/>
      </a:hlink>
      <a:folHlink>
        <a:srgbClr val="FFFFF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7962</TotalTime>
  <Words>2888</Words>
  <Application>Microsoft Macintosh PowerPoint</Application>
  <PresentationFormat>Custom</PresentationFormat>
  <Paragraphs>555</Paragraphs>
  <Slides>60</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Calibri</vt:lpstr>
      <vt:lpstr>Courier</vt:lpstr>
      <vt:lpstr>Lucida Grande</vt:lpstr>
      <vt:lpstr>Mangal</vt:lpstr>
      <vt:lpstr>Wingdings</vt:lpstr>
      <vt:lpstr>Wingdings 2</vt:lpstr>
      <vt:lpstr>ヒラギノ角ゴ Pro W3</vt:lpstr>
      <vt:lpstr>Arial</vt:lpstr>
      <vt:lpstr>Hortonworks Presentation Template</vt:lpstr>
      <vt:lpstr>Apache Ambari Overview</vt:lpstr>
      <vt:lpstr>Agenda</vt:lpstr>
      <vt:lpstr>What is Apache Ambari?</vt:lpstr>
      <vt:lpstr>Ambari Recent Releases</vt:lpstr>
      <vt:lpstr>Why Ambari?</vt:lpstr>
      <vt:lpstr>Hadoop Installation</vt:lpstr>
      <vt:lpstr>PowerPoint Presentation</vt:lpstr>
      <vt:lpstr>Name your cluster</vt:lpstr>
      <vt:lpstr>Select your HDP version</vt:lpstr>
      <vt:lpstr>Enter host nodes</vt:lpstr>
      <vt:lpstr>PowerPoint Presentation</vt:lpstr>
      <vt:lpstr>PowerPoint Presentation</vt:lpstr>
      <vt:lpstr>PowerPoint Presentation</vt:lpstr>
      <vt:lpstr>PowerPoint Presentation</vt:lpstr>
      <vt:lpstr>PowerPoint Presentation</vt:lpstr>
      <vt:lpstr>Ambari Metrics</vt:lpstr>
      <vt:lpstr>Ambari Metrics</vt:lpstr>
      <vt:lpstr>Ambari Metrics</vt:lpstr>
      <vt:lpstr>PowerPoint Presentation</vt:lpstr>
      <vt:lpstr>Ambari Alerts</vt:lpstr>
      <vt:lpstr>Full Visibility into Cluster Health</vt:lpstr>
      <vt:lpstr>Customizing Alerts</vt:lpstr>
      <vt:lpstr>Configuring the Check Count</vt:lpstr>
      <vt:lpstr>Ambari Alerting System</vt:lpstr>
      <vt:lpstr>Ambari Blueprints</vt:lpstr>
      <vt:lpstr>Ambari Blueprints</vt:lpstr>
      <vt:lpstr>Blueprints API</vt:lpstr>
      <vt:lpstr>Example: Single-Node Cluster</vt:lpstr>
      <vt:lpstr>Security Setup</vt:lpstr>
      <vt:lpstr>Authentication</vt:lpstr>
      <vt:lpstr>Kerberos</vt:lpstr>
      <vt:lpstr>Automated Kerberos Security Setup</vt:lpstr>
      <vt:lpstr>Role-Based Access Control (RBAC)</vt:lpstr>
      <vt:lpstr>Role-Based Access Control</vt:lpstr>
      <vt:lpstr>Managing Cluster Roles</vt:lpstr>
      <vt:lpstr>Managing Cluster Roles</vt:lpstr>
      <vt:lpstr>Automated Cluster Upgrade</vt:lpstr>
      <vt:lpstr>Automated Upgrade: Rolling or Express Choice</vt:lpstr>
      <vt:lpstr>Register New Version</vt:lpstr>
      <vt:lpstr>Upgrade Choice: Rolling or Express</vt:lpstr>
      <vt:lpstr>Upgrade Choice: Rolling or Express</vt:lpstr>
      <vt:lpstr>Wizard Driven Experience</vt:lpstr>
      <vt:lpstr>Rolling Upgrade – Success!</vt:lpstr>
      <vt:lpstr>Ambari Extensibility</vt:lpstr>
      <vt:lpstr>Anatomy of Ambari Extension Points</vt:lpstr>
      <vt:lpstr>Ambari Stacks</vt:lpstr>
      <vt:lpstr>Ambari Stacks</vt:lpstr>
      <vt:lpstr>Stack Mechanics</vt:lpstr>
      <vt:lpstr>Smart Configurations using theme.json</vt:lpstr>
      <vt:lpstr>Ambari Views</vt:lpstr>
      <vt:lpstr>Views Framework vs. Views</vt:lpstr>
      <vt:lpstr>Files View</vt:lpstr>
      <vt:lpstr>Hive 2.0 View</vt:lpstr>
      <vt:lpstr>Hive 2.0 : Visual Explain Feature </vt:lpstr>
      <vt:lpstr>Some More Views</vt:lpstr>
      <vt:lpstr>View Components</vt:lpstr>
      <vt:lpstr>View Delivery</vt:lpstr>
      <vt:lpstr>Choice of Deployment Model</vt:lpstr>
      <vt:lpstr>Learn More About Apache Ambari</vt:lpstr>
      <vt:lpstr>Thank You</vt:lpstr>
    </vt:vector>
  </TitlesOfParts>
  <Manager/>
  <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Ambari</dc:title>
  <dc:subject/>
  <dc:creator/>
  <cp:keywords/>
  <dc:description/>
  <cp:lastModifiedBy>Nitiraj Rathore</cp:lastModifiedBy>
  <cp:revision>1777</cp:revision>
  <cp:lastPrinted>2016-09-14T02:25:25Z</cp:lastPrinted>
  <dcterms:created xsi:type="dcterms:W3CDTF">2016-03-01T16:53:27Z</dcterms:created>
  <dcterms:modified xsi:type="dcterms:W3CDTF">2017-04-14T15:54:02Z</dcterms:modified>
  <cp:category/>
</cp:coreProperties>
</file>